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468" r:id="rId2"/>
    <p:sldId id="501" r:id="rId3"/>
    <p:sldId id="523" r:id="rId4"/>
    <p:sldId id="506" r:id="rId5"/>
    <p:sldId id="524" r:id="rId6"/>
    <p:sldId id="525" r:id="rId7"/>
    <p:sldId id="526" r:id="rId8"/>
    <p:sldId id="527" r:id="rId9"/>
    <p:sldId id="528" r:id="rId10"/>
    <p:sldId id="529" r:id="rId11"/>
    <p:sldId id="566" r:id="rId12"/>
    <p:sldId id="567" r:id="rId13"/>
    <p:sldId id="568" r:id="rId14"/>
    <p:sldId id="292" r:id="rId15"/>
    <p:sldId id="293" r:id="rId16"/>
    <p:sldId id="294" r:id="rId17"/>
    <p:sldId id="295" r:id="rId18"/>
    <p:sldId id="296" r:id="rId19"/>
    <p:sldId id="569" r:id="rId20"/>
    <p:sldId id="570" r:id="rId21"/>
    <p:sldId id="571" r:id="rId22"/>
    <p:sldId id="572" r:id="rId23"/>
    <p:sldId id="573" r:id="rId24"/>
    <p:sldId id="574" r:id="rId25"/>
    <p:sldId id="575"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89" r:id="rId40"/>
    <p:sldId id="590" r:id="rId41"/>
    <p:sldId id="591" r:id="rId42"/>
    <p:sldId id="592" r:id="rId43"/>
    <p:sldId id="593" r:id="rId44"/>
    <p:sldId id="594" r:id="rId45"/>
    <p:sldId id="595" r:id="rId46"/>
    <p:sldId id="596" r:id="rId47"/>
    <p:sldId id="597" r:id="rId48"/>
    <p:sldId id="598" r:id="rId49"/>
    <p:sldId id="599" r:id="rId50"/>
    <p:sldId id="600" r:id="rId51"/>
    <p:sldId id="601" r:id="rId52"/>
    <p:sldId id="602" r:id="rId53"/>
    <p:sldId id="603" r:id="rId54"/>
    <p:sldId id="604" r:id="rId55"/>
    <p:sldId id="605" r:id="rId56"/>
    <p:sldId id="606" r:id="rId57"/>
    <p:sldId id="607" r:id="rId58"/>
    <p:sldId id="608" r:id="rId59"/>
    <p:sldId id="609" r:id="rId60"/>
    <p:sldId id="610" r:id="rId61"/>
    <p:sldId id="611" r:id="rId62"/>
    <p:sldId id="612" r:id="rId63"/>
    <p:sldId id="613" r:id="rId64"/>
    <p:sldId id="614" r:id="rId65"/>
    <p:sldId id="615" r:id="rId66"/>
    <p:sldId id="616" r:id="rId67"/>
    <p:sldId id="617" r:id="rId68"/>
    <p:sldId id="618" r:id="rId69"/>
    <p:sldId id="619" r:id="rId70"/>
    <p:sldId id="620" r:id="rId71"/>
    <p:sldId id="621" r:id="rId72"/>
    <p:sldId id="264" r:id="rId73"/>
    <p:sldId id="563" r:id="rId74"/>
    <p:sldId id="564" r:id="rId7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48A56-B7CE-4263-BF0C-3988E517A192}" type="datetimeFigureOut">
              <a:rPr lang="es-CO" smtClean="0"/>
              <a:t>24/09/2023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0031A-FFC4-4627-BA01-3C1D170EC78E}" type="slidenum">
              <a:rPr lang="es-CO" smtClean="0"/>
              <a:t>‹Nº›</a:t>
            </a:fld>
            <a:endParaRPr lang="es-CO"/>
          </a:p>
        </p:txBody>
      </p:sp>
    </p:spTree>
    <p:extLst>
      <p:ext uri="{BB962C8B-B14F-4D97-AF65-F5344CB8AC3E}">
        <p14:creationId xmlns:p14="http://schemas.microsoft.com/office/powerpoint/2010/main" val="4861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1FC17-2D0F-F825-C8F1-B913DE585AA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CE34530-1CC5-AF4E-75AA-493D2B6E3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54D2D34-0BDB-5796-01A0-CB85B211588F}"/>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8DC7F536-A9EE-74F9-64F7-5B24CEBBE32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A1B1BF4-DD97-1022-CC9C-D797D6AC7928}"/>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32988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1E8B7-DD7F-D377-0A38-DACD8A0D3D6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725E449-56CC-5384-9DA7-D8632466B60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DB6EB4-4084-B609-EE60-20A68D54E6E0}"/>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B548F06D-B467-D94C-D4F4-3FC6089E8E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36EEEFD-D0A5-6672-09E9-B0C501B2B170}"/>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76803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33DD9A4-885C-241C-4BD4-329AD8C8B43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826AD9A-5E88-222D-6F60-9140A0E23A3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37D064A-5883-1AE0-9907-C24C7B722785}"/>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3976DEEA-7320-4C35-21E5-E89098C5624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7285EF0-D7BD-6E97-EFCB-CE0A4A4D4D8F}"/>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172967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647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167190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24/09/2023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21066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A38DE0-0D9E-CBD5-B79F-A6DD83F1DC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4183132-BED9-49E8-9C8D-6C5E5543E4B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D300E6E-6579-D7F5-84DB-73FD59F7CF72}"/>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3647A8C3-A36A-5408-C7A1-882B4EB1CA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43BE3B4-126D-77E5-4483-B0918296837D}"/>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57662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A26DD-CA00-CD5D-E2D2-E427B10F96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03CF7B8-36A5-6DBB-DDA1-24B1552821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494DBE-8A3F-558B-EDB5-E0B67D5FF1C5}"/>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15246B4A-445B-C876-D9CE-A8FDFFE6EBF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FBBFB0D-B407-6791-A6C7-4CD11D4CDEE2}"/>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291122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8E7621-DB2B-FF94-DBDD-8F587EBB9F6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999FDC5-45BE-4353-E77C-51AB3E40A6E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0D239FAB-15DA-0662-45ED-889178EE68F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A15088E8-2D8F-AF7B-E1D8-C0A4BCE5D8E2}"/>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6" name="Marcador de pie de página 5">
            <a:extLst>
              <a:ext uri="{FF2B5EF4-FFF2-40B4-BE49-F238E27FC236}">
                <a16:creationId xmlns:a16="http://schemas.microsoft.com/office/drawing/2014/main" id="{1E99040D-E7C5-BEC5-F916-D2A3DB29A08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9049FA0-8EE0-6EAD-7B0F-A3B0E6DCD52C}"/>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386902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E2C1A1-A8E5-CAA6-8E09-839408EE0DA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A41742-0CF0-884A-ABE1-A96EB2E9A9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1A50CBE-2F90-526E-00CD-4B2F7578136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B2A3DC5-6BEC-3A06-01BF-81DE91129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6CE8457-682B-1CD0-92B5-A1F46AB0D8B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FCF0B11-69C1-216F-B4E9-AC87908BA377}"/>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8" name="Marcador de pie de página 7">
            <a:extLst>
              <a:ext uri="{FF2B5EF4-FFF2-40B4-BE49-F238E27FC236}">
                <a16:creationId xmlns:a16="http://schemas.microsoft.com/office/drawing/2014/main" id="{4D5DA172-6A2D-03AF-B154-5E843CFA768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32EAD45-0149-A89B-D09E-919070B751AC}"/>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308147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3BE15-E442-AE82-1CDC-2ECA895AA78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1975B71-7178-6AEF-7CB8-82FFD95D4675}"/>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4" name="Marcador de pie de página 3">
            <a:extLst>
              <a:ext uri="{FF2B5EF4-FFF2-40B4-BE49-F238E27FC236}">
                <a16:creationId xmlns:a16="http://schemas.microsoft.com/office/drawing/2014/main" id="{37D4EB3D-84FD-D28A-B498-E77449111DD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B32BC2-FE5A-3BE8-413F-DD9645E492A7}"/>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323292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2415AC-2420-E33A-77E9-A27512E5F0E1}"/>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3" name="Marcador de pie de página 2">
            <a:extLst>
              <a:ext uri="{FF2B5EF4-FFF2-40B4-BE49-F238E27FC236}">
                <a16:creationId xmlns:a16="http://schemas.microsoft.com/office/drawing/2014/main" id="{48814A41-995F-CB22-8D54-87FEEBFDBC4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66B15DC-FFA5-9A57-A6AB-5C90E2180F92}"/>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1134623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58A07C-2975-471B-BD9A-856F79E2B88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7BB9961-A722-5D87-6398-C60C675D2E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7F10443-B284-0403-B603-3A80C0625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C2E648-EA95-18A1-59EF-626CE5A627A2}"/>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6" name="Marcador de pie de página 5">
            <a:extLst>
              <a:ext uri="{FF2B5EF4-FFF2-40B4-BE49-F238E27FC236}">
                <a16:creationId xmlns:a16="http://schemas.microsoft.com/office/drawing/2014/main" id="{FCB70E34-8824-0650-A5A8-E09615EEEFA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A8EC56-9E13-47D0-2686-895730F99FD5}"/>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4227591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66200-5A90-B885-92E1-AD3E620B2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EDBF76-9E87-D52E-F8A0-81CA8602A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BB84BA5-20DE-5386-9A4E-39A143320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E97095B-9291-831B-3BFB-09D97947FB1B}"/>
              </a:ext>
            </a:extLst>
          </p:cNvPr>
          <p:cNvSpPr>
            <a:spLocks noGrp="1"/>
          </p:cNvSpPr>
          <p:nvPr>
            <p:ph type="dt" sz="half" idx="10"/>
          </p:nvPr>
        </p:nvSpPr>
        <p:spPr/>
        <p:txBody>
          <a:bodyPr/>
          <a:lstStyle/>
          <a:p>
            <a:fld id="{3BF715A6-A5CF-4E0A-89BE-089FEA55EAD9}" type="datetimeFigureOut">
              <a:rPr lang="es-CO" smtClean="0"/>
              <a:t>24/09/2023</a:t>
            </a:fld>
            <a:endParaRPr lang="es-CO"/>
          </a:p>
        </p:txBody>
      </p:sp>
      <p:sp>
        <p:nvSpPr>
          <p:cNvPr id="6" name="Marcador de pie de página 5">
            <a:extLst>
              <a:ext uri="{FF2B5EF4-FFF2-40B4-BE49-F238E27FC236}">
                <a16:creationId xmlns:a16="http://schemas.microsoft.com/office/drawing/2014/main" id="{96F4E7AC-55D7-2B24-A02F-2519F964933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47837D7-D33C-167D-08E0-9938C52CA642}"/>
              </a:ext>
            </a:extLst>
          </p:cNvPr>
          <p:cNvSpPr>
            <a:spLocks noGrp="1"/>
          </p:cNvSpPr>
          <p:nvPr>
            <p:ph type="sldNum" sz="quarter" idx="12"/>
          </p:nvPr>
        </p:nvSpPr>
        <p:spPr/>
        <p:txBody>
          <a:bodyPr/>
          <a:lstStyle/>
          <a:p>
            <a:fld id="{3FCE0637-7C84-4B1C-BBC2-A108759F4180}" type="slidenum">
              <a:rPr lang="es-CO" smtClean="0"/>
              <a:t>‹Nº›</a:t>
            </a:fld>
            <a:endParaRPr lang="es-CO"/>
          </a:p>
        </p:txBody>
      </p:sp>
    </p:spTree>
    <p:extLst>
      <p:ext uri="{BB962C8B-B14F-4D97-AF65-F5344CB8AC3E}">
        <p14:creationId xmlns:p14="http://schemas.microsoft.com/office/powerpoint/2010/main" val="45451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94D028B-185A-5BD5-8EE0-7A569AB91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4038DAF-7DAB-873B-D22F-8ECC56251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4D81041-9BBA-F3A1-056A-FB6E68442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715A6-A5CF-4E0A-89BE-089FEA55EAD9}" type="datetimeFigureOut">
              <a:rPr lang="es-CO" smtClean="0"/>
              <a:t>24/09/2023</a:t>
            </a:fld>
            <a:endParaRPr lang="es-CO"/>
          </a:p>
        </p:txBody>
      </p:sp>
      <p:sp>
        <p:nvSpPr>
          <p:cNvPr id="5" name="Marcador de pie de página 4">
            <a:extLst>
              <a:ext uri="{FF2B5EF4-FFF2-40B4-BE49-F238E27FC236}">
                <a16:creationId xmlns:a16="http://schemas.microsoft.com/office/drawing/2014/main" id="{A83E3B2D-FC34-5D80-83F0-DE0B876AF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6F97A6A-D35F-4229-02B3-0CFA5742B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E0637-7C84-4B1C-BBC2-A108759F4180}" type="slidenum">
              <a:rPr lang="es-CO" smtClean="0"/>
              <a:t>‹Nº›</a:t>
            </a:fld>
            <a:endParaRPr lang="es-CO"/>
          </a:p>
        </p:txBody>
      </p:sp>
    </p:spTree>
    <p:extLst>
      <p:ext uri="{BB962C8B-B14F-4D97-AF65-F5344CB8AC3E}">
        <p14:creationId xmlns:p14="http://schemas.microsoft.com/office/powerpoint/2010/main" val="3143194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Enviar mensajes por WhatsApp</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A5BCD21-C916-3988-6FD8-B141B9BFAD0F}"/>
              </a:ext>
            </a:extLst>
          </p:cNvPr>
          <p:cNvSpPr txBox="1"/>
          <p:nvPr/>
        </p:nvSpPr>
        <p:spPr>
          <a:xfrm>
            <a:off x="1028655" y="31851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3" name="CuadroTexto 2">
            <a:extLst>
              <a:ext uri="{FF2B5EF4-FFF2-40B4-BE49-F238E27FC236}">
                <a16:creationId xmlns:a16="http://schemas.microsoft.com/office/drawing/2014/main" id="{B11B744D-B213-5B43-FE95-FA81770DAB6D}"/>
              </a:ext>
            </a:extLst>
          </p:cNvPr>
          <p:cNvSpPr txBox="1"/>
          <p:nvPr/>
        </p:nvSpPr>
        <p:spPr>
          <a:xfrm>
            <a:off x="1028655" y="2080881"/>
            <a:ext cx="4991752" cy="3549305"/>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8: </a:t>
            </a:r>
            <a:r>
              <a:rPr lang="es-CO" sz="1867" dirty="0">
                <a:solidFill>
                  <a:srgbClr val="000000"/>
                </a:solidFill>
                <a:latin typeface="Arial" panose="020B0604020202020204" pitchFamily="34" charset="0"/>
                <a:ea typeface="Calibri" panose="020F0502020204030204" pitchFamily="34" charset="0"/>
                <a:cs typeface="Times New Roman" panose="02020603050405020304" pitchFamily="18" charset="0"/>
              </a:rPr>
              <a:t>Haz clic en “Install” para iniciar la instalación.</a:t>
            </a:r>
            <a:endParaRPr lang="es-CO" sz="186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9: </a:t>
            </a:r>
            <a:r>
              <a:rPr lang="es-CO" sz="1867" dirty="0">
                <a:latin typeface="Arial" panose="020B0604020202020204" pitchFamily="34" charset="0"/>
                <a:ea typeface="Calibri" panose="020F0502020204030204" pitchFamily="34" charset="0"/>
                <a:cs typeface="Times New Roman" panose="02020603050405020304" pitchFamily="18" charset="0"/>
              </a:rPr>
              <a:t>El programa está instalado y listo para usar. Haz clic en “</a:t>
            </a:r>
            <a:r>
              <a:rPr lang="es-CO" sz="1867" dirty="0" err="1">
                <a:latin typeface="Arial" panose="020B0604020202020204" pitchFamily="34" charset="0"/>
                <a:ea typeface="Calibri" panose="020F0502020204030204" pitchFamily="34" charset="0"/>
                <a:cs typeface="Times New Roman" panose="02020603050405020304" pitchFamily="18" charset="0"/>
              </a:rPr>
              <a:t>Finish</a:t>
            </a:r>
            <a:r>
              <a:rPr lang="es-CO" sz="1867" dirty="0">
                <a:latin typeface="Arial" panose="020B0604020202020204" pitchFamily="34" charset="0"/>
                <a:ea typeface="Calibri" panose="020F0502020204030204" pitchFamily="34" charset="0"/>
                <a:cs typeface="Times New Roman" panose="02020603050405020304" pitchFamily="18" charset="0"/>
              </a:rPr>
              <a:t>” para finalizar la instalación y lanzar el programa.</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32FE6EED-7EA2-2AD3-0BFC-001992B85B1C}"/>
              </a:ext>
            </a:extLst>
          </p:cNvPr>
          <p:cNvPicPr>
            <a:picLocks noChangeAspect="1"/>
          </p:cNvPicPr>
          <p:nvPr/>
        </p:nvPicPr>
        <p:blipFill>
          <a:blip r:embed="rId2"/>
          <a:stretch>
            <a:fillRect/>
          </a:stretch>
        </p:blipFill>
        <p:spPr>
          <a:xfrm>
            <a:off x="6380640" y="259878"/>
            <a:ext cx="4077536" cy="3142887"/>
          </a:xfrm>
          <a:prstGeom prst="rect">
            <a:avLst/>
          </a:prstGeom>
        </p:spPr>
      </p:pic>
      <p:pic>
        <p:nvPicPr>
          <p:cNvPr id="6" name="Imagen 5">
            <a:extLst>
              <a:ext uri="{FF2B5EF4-FFF2-40B4-BE49-F238E27FC236}">
                <a16:creationId xmlns:a16="http://schemas.microsoft.com/office/drawing/2014/main" id="{B152230F-B8A8-970B-F827-FBC601A5B74F}"/>
              </a:ext>
            </a:extLst>
          </p:cNvPr>
          <p:cNvPicPr>
            <a:picLocks noChangeAspect="1"/>
          </p:cNvPicPr>
          <p:nvPr/>
        </p:nvPicPr>
        <p:blipFill>
          <a:blip r:embed="rId3"/>
          <a:stretch>
            <a:fillRect/>
          </a:stretch>
        </p:blipFill>
        <p:spPr>
          <a:xfrm>
            <a:off x="6380640" y="3552291"/>
            <a:ext cx="4077536" cy="3169123"/>
          </a:xfrm>
          <a:prstGeom prst="rect">
            <a:avLst/>
          </a:prstGeom>
        </p:spPr>
      </p:pic>
      <p:sp>
        <p:nvSpPr>
          <p:cNvPr id="7" name="Rectángulo 6">
            <a:extLst>
              <a:ext uri="{FF2B5EF4-FFF2-40B4-BE49-F238E27FC236}">
                <a16:creationId xmlns:a16="http://schemas.microsoft.com/office/drawing/2014/main" id="{1A452BF9-0221-8DC8-ED54-6AD65F81585F}"/>
              </a:ext>
            </a:extLst>
          </p:cNvPr>
          <p:cNvSpPr/>
          <p:nvPr/>
        </p:nvSpPr>
        <p:spPr>
          <a:xfrm>
            <a:off x="1114022" y="1744341"/>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3891674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D654609-6CD6-54F9-5299-FA23F0966D5C}"/>
              </a:ext>
            </a:extLst>
          </p:cNvPr>
          <p:cNvSpPr txBox="1"/>
          <p:nvPr/>
        </p:nvSpPr>
        <p:spPr>
          <a:xfrm>
            <a:off x="881108" y="574901"/>
            <a:ext cx="10029548"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vamos a descargar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entramos a Google y buscamos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download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02449B6B-0D93-C362-D89E-147FC15D114D}"/>
              </a:ext>
            </a:extLst>
          </p:cNvPr>
          <p:cNvPicPr>
            <a:picLocks noChangeAspect="1"/>
          </p:cNvPicPr>
          <p:nvPr/>
        </p:nvPicPr>
        <p:blipFill rotWithShape="1">
          <a:blip r:embed="rId2">
            <a:extLst>
              <a:ext uri="{28A0092B-C50C-407E-A947-70E740481C1C}">
                <a14:useLocalDpi xmlns:a14="http://schemas.microsoft.com/office/drawing/2010/main" val="0"/>
              </a:ext>
            </a:extLst>
          </a:blip>
          <a:srcRect r="71298"/>
          <a:stretch/>
        </p:blipFill>
        <p:spPr>
          <a:xfrm>
            <a:off x="3222596" y="2054988"/>
            <a:ext cx="4853123" cy="4228111"/>
          </a:xfrm>
          <a:prstGeom prst="rect">
            <a:avLst/>
          </a:prstGeom>
        </p:spPr>
      </p:pic>
    </p:spTree>
    <p:extLst>
      <p:ext uri="{BB962C8B-B14F-4D97-AF65-F5344CB8AC3E}">
        <p14:creationId xmlns:p14="http://schemas.microsoft.com/office/powerpoint/2010/main" val="1949773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98CFF2F-9AED-AFDA-B1D9-AC579C4BBCE8}"/>
              </a:ext>
            </a:extLst>
          </p:cNvPr>
          <p:cNvSpPr txBox="1"/>
          <p:nvPr/>
        </p:nvSpPr>
        <p:spPr>
          <a:xfrm>
            <a:off x="2638887" y="554407"/>
            <a:ext cx="6094520"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a:t>
            </a:r>
            <a:r>
              <a:rPr lang="es-CO" sz="1800" dirty="0">
                <a:effectLst/>
                <a:latin typeface="Arial" panose="020B0604020202020204" pitchFamily="34" charset="0"/>
                <a:ea typeface="Calibri" panose="020F0502020204030204" pitchFamily="34" charset="0"/>
                <a:cs typeface="Times New Roman" panose="02020603050405020304" pitchFamily="18" charset="0"/>
              </a:rPr>
              <a:t>: escogemos la primera opción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4C196DCC-4DA3-FEF3-A188-6B4992E71BB7}"/>
              </a:ext>
            </a:extLst>
          </p:cNvPr>
          <p:cNvPicPr>
            <a:picLocks noChangeAspect="1"/>
          </p:cNvPicPr>
          <p:nvPr/>
        </p:nvPicPr>
        <p:blipFill rotWithShape="1">
          <a:blip r:embed="rId2">
            <a:extLst>
              <a:ext uri="{28A0092B-C50C-407E-A947-70E740481C1C}">
                <a14:useLocalDpi xmlns:a14="http://schemas.microsoft.com/office/drawing/2010/main" val="0"/>
              </a:ext>
            </a:extLst>
          </a:blip>
          <a:srcRect b="55645"/>
          <a:stretch/>
        </p:blipFill>
        <p:spPr bwMode="auto">
          <a:xfrm>
            <a:off x="1426444" y="1818366"/>
            <a:ext cx="8563636" cy="35970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7488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BFEE2F-AF2A-4D10-725C-BFF9B1C7E716}"/>
              </a:ext>
            </a:extLst>
          </p:cNvPr>
          <p:cNvSpPr txBox="1"/>
          <p:nvPr/>
        </p:nvSpPr>
        <p:spPr>
          <a:xfrm>
            <a:off x="2244201" y="264182"/>
            <a:ext cx="7703598"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elegimos nuestro sistema operativo y los bits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magen que contiene Escala de tiempo&#10;&#10;Descripción generada automáticamente">
            <a:extLst>
              <a:ext uri="{FF2B5EF4-FFF2-40B4-BE49-F238E27FC236}">
                <a16:creationId xmlns:a16="http://schemas.microsoft.com/office/drawing/2014/main" id="{2239E699-1A10-2CD9-1100-1FD482EB55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4283"/>
          <a:stretch/>
        </p:blipFill>
        <p:spPr bwMode="auto">
          <a:xfrm>
            <a:off x="2411351" y="1766816"/>
            <a:ext cx="7590361" cy="4003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534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Aceptar el acuerdo de licencia de Node.js.">
            <a:extLst>
              <a:ext uri="{FF2B5EF4-FFF2-40B4-BE49-F238E27FC236}">
                <a16:creationId xmlns:a16="http://schemas.microsoft.com/office/drawing/2014/main" id="{376BC8C6-655B-7C81-D5A3-5F5B275CA23F}"/>
              </a:ext>
            </a:extLst>
          </p:cNvPr>
          <p:cNvPicPr>
            <a:picLocks noChangeAspect="1"/>
          </p:cNvPicPr>
          <p:nvPr/>
        </p:nvPicPr>
        <p:blipFill rotWithShape="1">
          <a:blip r:embed="rId2">
            <a:extLst>
              <a:ext uri="{28A0092B-C50C-407E-A947-70E740481C1C}">
                <a14:useLocalDpi xmlns:a14="http://schemas.microsoft.com/office/drawing/2010/main" val="0"/>
              </a:ext>
            </a:extLst>
          </a:blip>
          <a:srcRect l="2733" t="3125" r="2988" b="3428"/>
          <a:stretch/>
        </p:blipFill>
        <p:spPr bwMode="auto">
          <a:xfrm>
            <a:off x="6408189" y="3132143"/>
            <a:ext cx="4465956" cy="3482228"/>
          </a:xfrm>
          <a:prstGeom prst="rect">
            <a:avLst/>
          </a:prstGeom>
          <a:noFill/>
          <a:ln>
            <a:noFill/>
          </a:ln>
          <a:extLst>
            <a:ext uri="{53640926-AAD7-44D8-BBD7-CCE9431645EC}">
              <a14:shadowObscured xmlns:a14="http://schemas.microsoft.com/office/drawing/2010/main"/>
            </a:ext>
          </a:extLst>
        </p:spPr>
      </p:pic>
      <p:sp>
        <p:nvSpPr>
          <p:cNvPr id="5" name="CuadroTexto 4"/>
          <p:cNvSpPr txBox="1"/>
          <p:nvPr/>
        </p:nvSpPr>
        <p:spPr>
          <a:xfrm>
            <a:off x="1028655" y="31851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Node.js</a:t>
            </a:r>
          </a:p>
        </p:txBody>
      </p:sp>
      <p:sp>
        <p:nvSpPr>
          <p:cNvPr id="6" name="CuadroTexto 5"/>
          <p:cNvSpPr txBox="1"/>
          <p:nvPr/>
        </p:nvSpPr>
        <p:spPr>
          <a:xfrm>
            <a:off x="1028655" y="2080881"/>
            <a:ext cx="4991752" cy="3408241"/>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12: </a:t>
            </a:r>
            <a:r>
              <a:rPr lang="es-CO" sz="1867" dirty="0">
                <a:latin typeface="Arial" panose="020B0604020202020204" pitchFamily="34" charset="0"/>
                <a:ea typeface="Calibri" panose="020F0502020204030204" pitchFamily="34" charset="0"/>
                <a:cs typeface="Times New Roman" panose="02020603050405020304" pitchFamily="18" charset="0"/>
              </a:rPr>
              <a:t>Eso nos descarga el instalador, cuando termine la descarga, le damos clic para ejecutarlo.</a:t>
            </a: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13: </a:t>
            </a:r>
            <a:r>
              <a:rPr lang="es-CO" sz="1867" dirty="0">
                <a:latin typeface="Arial" panose="020B0604020202020204" pitchFamily="34" charset="0"/>
                <a:ea typeface="Calibri" panose="020F0502020204030204" pitchFamily="34" charset="0"/>
                <a:cs typeface="Times New Roman" panose="02020603050405020304" pitchFamily="18" charset="0"/>
              </a:rPr>
              <a:t>Eso nos abrirá el instalador de node.js, como primer paso tendremos que aceptar los términos.</a:t>
            </a:r>
            <a:endParaRPr lang="es-CO"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145434" y="1851518"/>
            <a:ext cx="957983" cy="6095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pic>
        <p:nvPicPr>
          <p:cNvPr id="3" name="Imagen 2" descr="Texto&#10;&#10;Descripción generada automáticamente">
            <a:extLst>
              <a:ext uri="{FF2B5EF4-FFF2-40B4-BE49-F238E27FC236}">
                <a16:creationId xmlns:a16="http://schemas.microsoft.com/office/drawing/2014/main" id="{AD49460E-B952-7A01-B089-545BB6E3AE47}"/>
              </a:ext>
            </a:extLst>
          </p:cNvPr>
          <p:cNvPicPr>
            <a:picLocks noChangeAspect="1"/>
          </p:cNvPicPr>
          <p:nvPr/>
        </p:nvPicPr>
        <p:blipFill>
          <a:blip r:embed="rId3"/>
          <a:stretch>
            <a:fillRect/>
          </a:stretch>
        </p:blipFill>
        <p:spPr>
          <a:xfrm>
            <a:off x="7009215" y="2126157"/>
            <a:ext cx="3263900" cy="723900"/>
          </a:xfrm>
          <a:prstGeom prst="rect">
            <a:avLst/>
          </a:prstGeom>
        </p:spPr>
      </p:pic>
    </p:spTree>
    <p:extLst>
      <p:ext uri="{BB962C8B-B14F-4D97-AF65-F5344CB8AC3E}">
        <p14:creationId xmlns:p14="http://schemas.microsoft.com/office/powerpoint/2010/main" val="3463969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eleccionar la carpeta de instalación de Node.js.">
            <a:extLst>
              <a:ext uri="{FF2B5EF4-FFF2-40B4-BE49-F238E27FC236}">
                <a16:creationId xmlns:a16="http://schemas.microsoft.com/office/drawing/2014/main" id="{C2DA8307-A55B-FE86-4D8F-8BF187508FA4}"/>
              </a:ext>
            </a:extLst>
          </p:cNvPr>
          <p:cNvPicPr>
            <a:picLocks noChangeAspect="1"/>
          </p:cNvPicPr>
          <p:nvPr/>
        </p:nvPicPr>
        <p:blipFill rotWithShape="1">
          <a:blip r:embed="rId2">
            <a:extLst>
              <a:ext uri="{28A0092B-C50C-407E-A947-70E740481C1C}">
                <a14:useLocalDpi xmlns:a14="http://schemas.microsoft.com/office/drawing/2010/main" val="0"/>
              </a:ext>
            </a:extLst>
          </a:blip>
          <a:srcRect l="2213" t="3246" r="1621" b="3096"/>
          <a:stretch/>
        </p:blipFill>
        <p:spPr bwMode="auto">
          <a:xfrm>
            <a:off x="6539528" y="1817475"/>
            <a:ext cx="5054600" cy="3965731"/>
          </a:xfrm>
          <a:prstGeom prst="rect">
            <a:avLst/>
          </a:prstGeom>
          <a:noFill/>
          <a:ln>
            <a:noFill/>
          </a:ln>
          <a:extLst>
            <a:ext uri="{53640926-AAD7-44D8-BBD7-CCE9431645EC}">
              <a14:shadowObscured xmlns:a14="http://schemas.microsoft.com/office/drawing/2010/main"/>
            </a:ext>
          </a:extLst>
        </p:spPr>
      </p:pic>
      <p:sp>
        <p:nvSpPr>
          <p:cNvPr id="5" name="CuadroTexto 4"/>
          <p:cNvSpPr txBox="1"/>
          <p:nvPr/>
        </p:nvSpPr>
        <p:spPr>
          <a:xfrm>
            <a:off x="1028655" y="181747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Node.js</a:t>
            </a:r>
          </a:p>
        </p:txBody>
      </p:sp>
      <p:sp>
        <p:nvSpPr>
          <p:cNvPr id="6" name="CuadroTexto 5"/>
          <p:cNvSpPr txBox="1"/>
          <p:nvPr/>
        </p:nvSpPr>
        <p:spPr>
          <a:xfrm>
            <a:off x="1028655" y="3579840"/>
            <a:ext cx="4991752" cy="1614160"/>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14: </a:t>
            </a:r>
            <a:r>
              <a:rPr lang="es-CO" sz="1867" dirty="0">
                <a:latin typeface="Arial" panose="020B0604020202020204" pitchFamily="34" charset="0"/>
                <a:ea typeface="Calibri" panose="020F0502020204030204" pitchFamily="34" charset="0"/>
                <a:cs typeface="Times New Roman" panose="02020603050405020304" pitchFamily="18" charset="0"/>
              </a:rPr>
              <a:t>A continuación, selecciona el destino donde quieres instalar Node.js. Si no quieres cambiar el directorio, sigue con la ubicación predeterminada de Windows y vuelve a hacer clic en el botón Siguiente.</a:t>
            </a:r>
            <a:endParaRPr lang="es-CO"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145434" y="3350478"/>
            <a:ext cx="957983" cy="6095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255878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Opciones de &quot;Configuración personalizada&quot; en el instalador de Node.js.">
            <a:extLst>
              <a:ext uri="{FF2B5EF4-FFF2-40B4-BE49-F238E27FC236}">
                <a16:creationId xmlns:a16="http://schemas.microsoft.com/office/drawing/2014/main" id="{5149D39A-5EBB-59E6-4AA6-1A7C651DAF33}"/>
              </a:ext>
            </a:extLst>
          </p:cNvPr>
          <p:cNvPicPr>
            <a:picLocks noChangeAspect="1"/>
          </p:cNvPicPr>
          <p:nvPr/>
        </p:nvPicPr>
        <p:blipFill rotWithShape="1">
          <a:blip r:embed="rId2">
            <a:extLst>
              <a:ext uri="{28A0092B-C50C-407E-A947-70E740481C1C}">
                <a14:useLocalDpi xmlns:a14="http://schemas.microsoft.com/office/drawing/2010/main" val="0"/>
              </a:ext>
            </a:extLst>
          </a:blip>
          <a:srcRect l="2414" t="2553" r="2434" b="2962"/>
          <a:stretch/>
        </p:blipFill>
        <p:spPr bwMode="auto">
          <a:xfrm>
            <a:off x="6311417" y="1573473"/>
            <a:ext cx="5129544" cy="4012735"/>
          </a:xfrm>
          <a:prstGeom prst="rect">
            <a:avLst/>
          </a:prstGeom>
          <a:noFill/>
          <a:ln>
            <a:noFill/>
          </a:ln>
          <a:extLst>
            <a:ext uri="{53640926-AAD7-44D8-BBD7-CCE9431645EC}">
              <a14:shadowObscured xmlns:a14="http://schemas.microsoft.com/office/drawing/2010/main"/>
            </a:ext>
          </a:extLst>
        </p:spPr>
      </p:pic>
      <p:sp>
        <p:nvSpPr>
          <p:cNvPr id="5" name="CuadroTexto 4"/>
          <p:cNvSpPr txBox="1"/>
          <p:nvPr/>
        </p:nvSpPr>
        <p:spPr>
          <a:xfrm>
            <a:off x="1028655" y="1397060"/>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Node.js</a:t>
            </a:r>
          </a:p>
        </p:txBody>
      </p:sp>
      <p:sp>
        <p:nvSpPr>
          <p:cNvPr id="6" name="CuadroTexto 5"/>
          <p:cNvSpPr txBox="1"/>
          <p:nvPr/>
        </p:nvSpPr>
        <p:spPr>
          <a:xfrm>
            <a:off x="1028655" y="3159426"/>
            <a:ext cx="4991752" cy="2536528"/>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15: </a:t>
            </a:r>
            <a:r>
              <a:rPr lang="es-CO" sz="1867" dirty="0">
                <a:latin typeface="Arial" panose="020B0604020202020204" pitchFamily="34" charset="0"/>
                <a:ea typeface="Calibri" panose="020F0502020204030204" pitchFamily="34" charset="0"/>
                <a:cs typeface="Times New Roman" panose="02020603050405020304" pitchFamily="18" charset="0"/>
              </a:rPr>
              <a:t>La siguiente pantalla te mostrará las opciones de configuración personalizada. Si quieres una instalación estándar con las características por defecto de Node.js, haz clic en el botón Siguiente. De lo contrario, puedes seleccionar tus elementos específicos en los iconos en el árbol antes de hacer clic en Siguiente:</a:t>
            </a:r>
            <a:endParaRPr lang="es-CO"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145434" y="2930063"/>
            <a:ext cx="957983" cy="6095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107617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Herramientas para módulos nativos en el instalador de Node.js.">
            <a:extLst>
              <a:ext uri="{FF2B5EF4-FFF2-40B4-BE49-F238E27FC236}">
                <a16:creationId xmlns:a16="http://schemas.microsoft.com/office/drawing/2014/main" id="{9317EEC4-548D-E9FE-0076-25F89CDC82DF}"/>
              </a:ext>
            </a:extLst>
          </p:cNvPr>
          <p:cNvPicPr>
            <a:picLocks noChangeAspect="1"/>
          </p:cNvPicPr>
          <p:nvPr/>
        </p:nvPicPr>
        <p:blipFill rotWithShape="1">
          <a:blip r:embed="rId2">
            <a:extLst>
              <a:ext uri="{28A0092B-C50C-407E-A947-70E740481C1C}">
                <a14:useLocalDpi xmlns:a14="http://schemas.microsoft.com/office/drawing/2010/main" val="0"/>
              </a:ext>
            </a:extLst>
          </a:blip>
          <a:srcRect l="2415" t="2537" r="2635" b="3359"/>
          <a:stretch/>
        </p:blipFill>
        <p:spPr bwMode="auto">
          <a:xfrm>
            <a:off x="6376651" y="1643090"/>
            <a:ext cx="5235207" cy="4114727"/>
          </a:xfrm>
          <a:prstGeom prst="rect">
            <a:avLst/>
          </a:prstGeom>
          <a:noFill/>
          <a:ln>
            <a:noFill/>
          </a:ln>
          <a:extLst>
            <a:ext uri="{53640926-AAD7-44D8-BBD7-CCE9431645EC}">
              <a14:shadowObscured xmlns:a14="http://schemas.microsoft.com/office/drawing/2010/main"/>
            </a:ext>
          </a:extLst>
        </p:spPr>
      </p:pic>
      <p:sp>
        <p:nvSpPr>
          <p:cNvPr id="5" name="CuadroTexto 4"/>
          <p:cNvSpPr txBox="1"/>
          <p:nvPr/>
        </p:nvSpPr>
        <p:spPr>
          <a:xfrm>
            <a:off x="1028655" y="181747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Node.js</a:t>
            </a:r>
          </a:p>
        </p:txBody>
      </p:sp>
      <p:sp>
        <p:nvSpPr>
          <p:cNvPr id="6" name="CuadroTexto 5"/>
          <p:cNvSpPr txBox="1"/>
          <p:nvPr/>
        </p:nvSpPr>
        <p:spPr>
          <a:xfrm>
            <a:off x="1028655" y="3579840"/>
            <a:ext cx="4991752" cy="1921616"/>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16: </a:t>
            </a:r>
            <a:r>
              <a:rPr lang="es-CO" sz="1867" dirty="0">
                <a:latin typeface="Arial" panose="020B0604020202020204" pitchFamily="34" charset="0"/>
                <a:ea typeface="Calibri" panose="020F0502020204030204" pitchFamily="34" charset="0"/>
                <a:cs typeface="Times New Roman" panose="02020603050405020304" pitchFamily="18" charset="0"/>
              </a:rPr>
              <a:t>Node.js te ofrece opciones para instalar herramientas para módulos nativos. Si estás interesado en ellas, haz clic en la casilla para marcar tus preferencias, o haz clic en Siguiente para seguir con la opción predeterminada:</a:t>
            </a:r>
            <a:endParaRPr lang="es-CO"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145434" y="3350478"/>
            <a:ext cx="957983" cy="6095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402905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rminando la instalación de Node.js en Windows.">
            <a:extLst>
              <a:ext uri="{FF2B5EF4-FFF2-40B4-BE49-F238E27FC236}">
                <a16:creationId xmlns:a16="http://schemas.microsoft.com/office/drawing/2014/main" id="{AAE1BEAA-0B42-3E79-E0B7-F4A1BA4C2790}"/>
              </a:ext>
            </a:extLst>
          </p:cNvPr>
          <p:cNvPicPr>
            <a:picLocks noChangeAspect="1"/>
          </p:cNvPicPr>
          <p:nvPr/>
        </p:nvPicPr>
        <p:blipFill rotWithShape="1">
          <a:blip r:embed="rId2">
            <a:extLst>
              <a:ext uri="{28A0092B-C50C-407E-A947-70E740481C1C}">
                <a14:useLocalDpi xmlns:a14="http://schemas.microsoft.com/office/drawing/2010/main" val="0"/>
              </a:ext>
            </a:extLst>
          </a:blip>
          <a:srcRect l="4135" t="3736" r="3380" b="4774"/>
          <a:stretch/>
        </p:blipFill>
        <p:spPr bwMode="auto">
          <a:xfrm>
            <a:off x="6380640" y="3537955"/>
            <a:ext cx="4077536" cy="3183459"/>
          </a:xfrm>
          <a:prstGeom prst="rect">
            <a:avLst/>
          </a:prstGeom>
          <a:noFill/>
          <a:ln>
            <a:noFill/>
          </a:ln>
        </p:spPr>
      </p:pic>
      <p:pic>
        <p:nvPicPr>
          <p:cNvPr id="2" name="Imagen 1" descr="Iniciando la instalación de Node.js.">
            <a:extLst>
              <a:ext uri="{FF2B5EF4-FFF2-40B4-BE49-F238E27FC236}">
                <a16:creationId xmlns:a16="http://schemas.microsoft.com/office/drawing/2014/main" id="{6B0ADC62-21A6-B408-E2F1-513BD55F1C6E}"/>
              </a:ext>
            </a:extLst>
          </p:cNvPr>
          <p:cNvPicPr>
            <a:picLocks noChangeAspect="1"/>
          </p:cNvPicPr>
          <p:nvPr/>
        </p:nvPicPr>
        <p:blipFill rotWithShape="1">
          <a:blip r:embed="rId3">
            <a:extLst>
              <a:ext uri="{28A0092B-C50C-407E-A947-70E740481C1C}">
                <a14:useLocalDpi xmlns:a14="http://schemas.microsoft.com/office/drawing/2010/main" val="0"/>
              </a:ext>
            </a:extLst>
          </a:blip>
          <a:srcRect l="2817" t="3121" r="3236" b="2193"/>
          <a:stretch/>
        </p:blipFill>
        <p:spPr bwMode="auto">
          <a:xfrm>
            <a:off x="6380640" y="224228"/>
            <a:ext cx="4077536" cy="3178537"/>
          </a:xfrm>
          <a:prstGeom prst="rect">
            <a:avLst/>
          </a:prstGeom>
          <a:noFill/>
          <a:ln>
            <a:noFill/>
          </a:ln>
          <a:extLst>
            <a:ext uri="{53640926-AAD7-44D8-BBD7-CCE9431645EC}">
              <a14:shadowObscured xmlns:a14="http://schemas.microsoft.com/office/drawing/2010/main"/>
            </a:ext>
          </a:extLst>
        </p:spPr>
      </p:pic>
      <p:sp>
        <p:nvSpPr>
          <p:cNvPr id="5" name="CuadroTexto 4"/>
          <p:cNvSpPr txBox="1"/>
          <p:nvPr/>
        </p:nvSpPr>
        <p:spPr>
          <a:xfrm>
            <a:off x="1028655" y="31851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Node.js</a:t>
            </a:r>
          </a:p>
        </p:txBody>
      </p:sp>
      <p:sp>
        <p:nvSpPr>
          <p:cNvPr id="6" name="CuadroTexto 5"/>
          <p:cNvSpPr txBox="1"/>
          <p:nvPr/>
        </p:nvSpPr>
        <p:spPr>
          <a:xfrm>
            <a:off x="1028655" y="2080881"/>
            <a:ext cx="4991752" cy="3715697"/>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17: </a:t>
            </a:r>
            <a:r>
              <a:rPr lang="es-CO" sz="1867" dirty="0">
                <a:latin typeface="Arial" panose="020B0604020202020204" pitchFamily="34" charset="0"/>
                <a:ea typeface="Calibri" panose="020F0502020204030204" pitchFamily="34" charset="0"/>
                <a:cs typeface="Times New Roman" panose="02020603050405020304" pitchFamily="18" charset="0"/>
              </a:rPr>
              <a:t>Por último, y esta es la parte más fácil de todas, haz clic en el botón Instalar para comenzar el proceso de instalación:</a:t>
            </a: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18: </a:t>
            </a:r>
            <a:r>
              <a:rPr lang="es-CO" sz="1867" dirty="0">
                <a:latin typeface="Arial" panose="020B0604020202020204" pitchFamily="34" charset="0"/>
                <a:ea typeface="Calibri" panose="020F0502020204030204" pitchFamily="34" charset="0"/>
                <a:cs typeface="Times New Roman" panose="02020603050405020304" pitchFamily="18" charset="0"/>
              </a:rPr>
              <a:t>El sistema completará la instalación en unos segundos o minutos y te mostrará un mensaje de éxito. Haz clic en el botón Finalizar para cerrar el instalador de Node.js.</a:t>
            </a:r>
            <a:endParaRPr lang="es-CO"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145434" y="1851518"/>
            <a:ext cx="957983" cy="6095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408222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622E3-F452-8B48-4686-ADC02B2351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49" name="Imagen 1">
            <a:extLst>
              <a:ext uri="{FF2B5EF4-FFF2-40B4-BE49-F238E27FC236}">
                <a16:creationId xmlns:a16="http://schemas.microsoft.com/office/drawing/2014/main" id="{EB2F38D3-78E5-BBB4-11C2-6948D0BE1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4110"/>
          <a:stretch>
            <a:fillRect/>
          </a:stretch>
        </p:blipFill>
        <p:spPr bwMode="auto">
          <a:xfrm>
            <a:off x="479394" y="1534542"/>
            <a:ext cx="8390242" cy="8026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C7B1FD51-0B98-DB26-E9DB-757B7FB6B835}"/>
              </a:ext>
            </a:extLst>
          </p:cNvPr>
          <p:cNvSpPr>
            <a:spLocks noChangeArrowheads="1"/>
          </p:cNvSpPr>
          <p:nvPr/>
        </p:nvSpPr>
        <p:spPr bwMode="auto">
          <a:xfrm>
            <a:off x="479394" y="457200"/>
            <a:ext cx="96783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Paso 20:  </a:t>
            </a:r>
            <a:r>
              <a:rPr kumimoji="0" lang="es-CO" altLang="es-CO"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 el buscador de Google escribiremos </a:t>
            </a:r>
            <a:r>
              <a:rPr kumimoji="0" lang="es-CO" altLang="es-CO" sz="20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twilio</a:t>
            </a:r>
            <a:r>
              <a:rPr kumimoji="0" lang="es-CO" altLang="es-CO"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que es de donde sacaremos la api para enviar los correos</a:t>
            </a:r>
            <a:endParaRPr kumimoji="0" lang="es-CO" altLang="es-CO" sz="2000" b="0" i="0" u="none" strike="noStrike" cap="none" normalizeH="0" baseline="0" dirty="0">
              <a:ln>
                <a:noFill/>
              </a:ln>
              <a:solidFill>
                <a:schemeClr val="tx1"/>
              </a:solidFill>
              <a:effectLst/>
              <a:latin typeface="Arial" panose="020B0604020202020204" pitchFamily="34" charset="0"/>
            </a:endParaRPr>
          </a:p>
        </p:txBody>
      </p:sp>
      <p:sp>
        <p:nvSpPr>
          <p:cNvPr id="10" name="CuadroTexto 9">
            <a:extLst>
              <a:ext uri="{FF2B5EF4-FFF2-40B4-BE49-F238E27FC236}">
                <a16:creationId xmlns:a16="http://schemas.microsoft.com/office/drawing/2014/main" id="{B1DFAD0E-D095-6931-C99B-CF6027802220}"/>
              </a:ext>
            </a:extLst>
          </p:cNvPr>
          <p:cNvSpPr txBox="1"/>
          <p:nvPr/>
        </p:nvSpPr>
        <p:spPr>
          <a:xfrm>
            <a:off x="479394" y="2980749"/>
            <a:ext cx="10395752"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21: </a:t>
            </a:r>
            <a:r>
              <a:rPr lang="es-CO" sz="1800" dirty="0">
                <a:effectLst/>
                <a:latin typeface="Arial" panose="020B0604020202020204" pitchFamily="34" charset="0"/>
                <a:ea typeface="Calibri" panose="020F0502020204030204" pitchFamily="34" charset="0"/>
                <a:cs typeface="Times New Roman" panose="02020603050405020304" pitchFamily="18" charset="0"/>
              </a:rPr>
              <a:t>Tendremos que bajar hasta encontrar esta opción que es para las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apis</a:t>
            </a:r>
            <a:r>
              <a:rPr lang="es-CO" sz="1800" dirty="0">
                <a:effectLst/>
                <a:latin typeface="Arial" panose="020B0604020202020204" pitchFamily="34" charset="0"/>
                <a:ea typeface="Calibri" panose="020F0502020204030204" pitchFamily="34" charset="0"/>
                <a:cs typeface="Times New Roman" panose="02020603050405020304" pitchFamily="18" charset="0"/>
              </a:rPr>
              <a:t>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A5E3A4B1-44F2-3890-8AC1-A2C43EA8CFD3}"/>
              </a:ext>
            </a:extLst>
          </p:cNvPr>
          <p:cNvPicPr>
            <a:picLocks noChangeAspect="1"/>
          </p:cNvPicPr>
          <p:nvPr/>
        </p:nvPicPr>
        <p:blipFill>
          <a:blip r:embed="rId3"/>
          <a:stretch>
            <a:fillRect/>
          </a:stretch>
        </p:blipFill>
        <p:spPr>
          <a:xfrm>
            <a:off x="271526" y="3655926"/>
            <a:ext cx="7892835" cy="2380889"/>
          </a:xfrm>
          <a:prstGeom prst="rect">
            <a:avLst/>
          </a:prstGeom>
        </p:spPr>
      </p:pic>
    </p:spTree>
    <p:extLst>
      <p:ext uri="{BB962C8B-B14F-4D97-AF65-F5344CB8AC3E}">
        <p14:creationId xmlns:p14="http://schemas.microsoft.com/office/powerpoint/2010/main" val="41211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991258" y="2014149"/>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solidFill>
                  <a:schemeClr val="tx1">
                    <a:lumMod val="95000"/>
                    <a:lumOff val="5000"/>
                  </a:schemeClr>
                </a:solidFill>
                <a:latin typeface="Work Sans Medium" pitchFamily="2" charset="77"/>
              </a:rPr>
              <a:t>Introducción</a:t>
            </a:r>
            <a:endParaRPr lang="es-CO" dirty="0">
              <a:solidFill>
                <a:schemeClr val="tx1">
                  <a:lumMod val="95000"/>
                  <a:lumOff val="5000"/>
                </a:schemeClr>
              </a:solidFill>
              <a:latin typeface="Work Sans Medium" pitchFamily="2" charset="77"/>
            </a:endParaRPr>
          </a:p>
        </p:txBody>
      </p:sp>
      <p:sp>
        <p:nvSpPr>
          <p:cNvPr id="3" name="CuadroTexto 2">
            <a:extLst>
              <a:ext uri="{FF2B5EF4-FFF2-40B4-BE49-F238E27FC236}">
                <a16:creationId xmlns:a16="http://schemas.microsoft.com/office/drawing/2014/main" id="{DA3282C4-790E-0340-E2F6-BAB53134EE99}"/>
              </a:ext>
            </a:extLst>
          </p:cNvPr>
          <p:cNvSpPr txBox="1"/>
          <p:nvPr/>
        </p:nvSpPr>
        <p:spPr>
          <a:xfrm>
            <a:off x="1357666" y="2986391"/>
            <a:ext cx="9554490" cy="1292662"/>
          </a:xfrm>
          <a:prstGeom prst="rect">
            <a:avLst/>
          </a:prstGeom>
          <a:noFill/>
        </p:spPr>
        <p:txBody>
          <a:bodyPr wrap="square" rtlCol="0">
            <a:spAutoFit/>
          </a:bodyPr>
          <a:lstStyle/>
          <a:p>
            <a:pPr algn="ctr"/>
            <a:r>
              <a:rPr lang="es-ES" sz="2000" dirty="0"/>
              <a:t>En esta presentación se desarrolla un proyecto para entender mejor la lógica de programación del lenguaje JavaScript para esto se usara una api la con la </a:t>
            </a:r>
            <a:r>
              <a:rPr lang="es-ES" sz="2000" dirty="0" err="1"/>
              <a:t>cula</a:t>
            </a:r>
            <a:r>
              <a:rPr lang="es-ES" sz="2000" dirty="0"/>
              <a:t> podremos mandar mensajes vía WhatsApp</a:t>
            </a:r>
          </a:p>
          <a:p>
            <a:endParaRPr lang="es-CO" dirty="0"/>
          </a:p>
        </p:txBody>
      </p:sp>
    </p:spTree>
    <p:extLst>
      <p:ext uri="{BB962C8B-B14F-4D97-AF65-F5344CB8AC3E}">
        <p14:creationId xmlns:p14="http://schemas.microsoft.com/office/powerpoint/2010/main" val="150040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B3CB49C-21A6-DE32-768A-AE0CDCA4B7B0}"/>
              </a:ext>
            </a:extLst>
          </p:cNvPr>
          <p:cNvSpPr txBox="1"/>
          <p:nvPr/>
        </p:nvSpPr>
        <p:spPr>
          <a:xfrm>
            <a:off x="4139214" y="465630"/>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22: </a:t>
            </a:r>
            <a:r>
              <a:rPr lang="es-CO" sz="1800" dirty="0">
                <a:effectLst/>
                <a:latin typeface="Arial" panose="020B0604020202020204" pitchFamily="34" charset="0"/>
                <a:ea typeface="Calibri" panose="020F0502020204030204" pitchFamily="34" charset="0"/>
                <a:cs typeface="Times New Roman" panose="02020603050405020304" pitchFamily="18" charset="0"/>
              </a:rPr>
              <a:t>nos llevara a esta pestaña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DE7E765C-DF2A-1E6F-50B9-FBC7AB5962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67" t="7399" r="8580" b="11430"/>
          <a:stretch/>
        </p:blipFill>
        <p:spPr>
          <a:xfrm>
            <a:off x="781234" y="1241978"/>
            <a:ext cx="10647520" cy="5616022"/>
          </a:xfrm>
          <a:prstGeom prst="rect">
            <a:avLst/>
          </a:prstGeom>
        </p:spPr>
      </p:pic>
    </p:spTree>
    <p:extLst>
      <p:ext uri="{BB962C8B-B14F-4D97-AF65-F5344CB8AC3E}">
        <p14:creationId xmlns:p14="http://schemas.microsoft.com/office/powerpoint/2010/main" val="327661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516BDFC-D9F9-BFCD-9ED6-10F53FC45316}"/>
              </a:ext>
            </a:extLst>
          </p:cNvPr>
          <p:cNvSpPr txBox="1"/>
          <p:nvPr/>
        </p:nvSpPr>
        <p:spPr>
          <a:xfrm>
            <a:off x="3118281" y="1149210"/>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23: </a:t>
            </a:r>
            <a:r>
              <a:rPr lang="es-CO" sz="1800" dirty="0">
                <a:effectLst/>
                <a:latin typeface="Arial" panose="020B0604020202020204" pitchFamily="34" charset="0"/>
                <a:ea typeface="Calibri" panose="020F0502020204030204" pitchFamily="34" charset="0"/>
                <a:cs typeface="Times New Roman" panose="02020603050405020304" pitchFamily="18" charset="0"/>
              </a:rPr>
              <a:t>arriba a la derecha</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buscaremos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login</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descr="Interfaz de usuario gráfica, Texto, Aplicación, Chat o mensaje de texto&#10;&#10;Descripción generada automáticamente">
            <a:extLst>
              <a:ext uri="{FF2B5EF4-FFF2-40B4-BE49-F238E27FC236}">
                <a16:creationId xmlns:a16="http://schemas.microsoft.com/office/drawing/2014/main" id="{969D0DC3-370F-0573-E714-B988F02E4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595" y="2126942"/>
            <a:ext cx="5228809" cy="1859132"/>
          </a:xfrm>
          <a:prstGeom prst="rect">
            <a:avLst/>
          </a:prstGeom>
        </p:spPr>
      </p:pic>
    </p:spTree>
    <p:extLst>
      <p:ext uri="{BB962C8B-B14F-4D97-AF65-F5344CB8AC3E}">
        <p14:creationId xmlns:p14="http://schemas.microsoft.com/office/powerpoint/2010/main" val="2838617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ACEC687-0B6E-F8AE-B338-6920A812E8F9}"/>
              </a:ext>
            </a:extLst>
          </p:cNvPr>
          <p:cNvSpPr txBox="1"/>
          <p:nvPr/>
        </p:nvSpPr>
        <p:spPr>
          <a:xfrm>
            <a:off x="408373" y="875635"/>
            <a:ext cx="11248007"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24: </a:t>
            </a:r>
            <a:r>
              <a:rPr lang="es-CO" sz="1800" dirty="0">
                <a:effectLst/>
                <a:latin typeface="Arial" panose="020B0604020202020204" pitchFamily="34" charset="0"/>
                <a:ea typeface="Calibri" panose="020F0502020204030204" pitchFamily="34" charset="0"/>
                <a:cs typeface="Times New Roman" panose="02020603050405020304" pitchFamily="18" charset="0"/>
              </a:rPr>
              <a:t>nos llevara en esta pestaña donde pide</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que ingresemos un correo pero como aun no tenemos cuenta hay que registrarse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96E4E076-6650-DF37-1D7E-BB35309C46C5}"/>
              </a:ext>
            </a:extLst>
          </p:cNvPr>
          <p:cNvPicPr>
            <a:picLocks noChangeAspect="1"/>
          </p:cNvPicPr>
          <p:nvPr/>
        </p:nvPicPr>
        <p:blipFill rotWithShape="1">
          <a:blip r:embed="rId2"/>
          <a:srcRect l="35846" t="23090" r="36255" b="16568"/>
          <a:stretch/>
        </p:blipFill>
        <p:spPr bwMode="auto">
          <a:xfrm>
            <a:off x="3494593" y="1545755"/>
            <a:ext cx="4770517" cy="54170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5020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7A0F13-8854-E8CC-08D6-361347A14A6B}"/>
              </a:ext>
            </a:extLst>
          </p:cNvPr>
          <p:cNvSpPr txBox="1"/>
          <p:nvPr/>
        </p:nvSpPr>
        <p:spPr>
          <a:xfrm>
            <a:off x="2940728" y="394609"/>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25: </a:t>
            </a:r>
            <a:r>
              <a:rPr lang="es-CO" sz="1800" dirty="0">
                <a:effectLst/>
                <a:latin typeface="Arial" panose="020B0604020202020204" pitchFamily="34" charset="0"/>
                <a:ea typeface="Calibri" panose="020F0502020204030204" pitchFamily="34" charset="0"/>
                <a:cs typeface="Times New Roman" panose="02020603050405020304" pitchFamily="18" charset="0"/>
              </a:rPr>
              <a:t>le damos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sign</a:t>
            </a:r>
            <a:r>
              <a:rPr lang="es-CO" sz="1800" dirty="0">
                <a:effectLst/>
                <a:latin typeface="Arial" panose="020B0604020202020204" pitchFamily="34" charset="0"/>
                <a:ea typeface="Calibri" panose="020F0502020204030204" pitchFamily="34" charset="0"/>
                <a:cs typeface="Times New Roman" panose="02020603050405020304" pitchFamily="18" charset="0"/>
              </a:rPr>
              <a:t> up para registrarse</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BF16B366-D374-72EB-699E-13FBEC5EE74E}"/>
              </a:ext>
            </a:extLst>
          </p:cNvPr>
          <p:cNvPicPr>
            <a:picLocks noChangeAspect="1"/>
          </p:cNvPicPr>
          <p:nvPr/>
        </p:nvPicPr>
        <p:blipFill>
          <a:blip r:embed="rId2"/>
          <a:stretch>
            <a:fillRect/>
          </a:stretch>
        </p:blipFill>
        <p:spPr>
          <a:xfrm>
            <a:off x="3278424" y="1317387"/>
            <a:ext cx="4409637" cy="4682446"/>
          </a:xfrm>
          <a:prstGeom prst="rect">
            <a:avLst/>
          </a:prstGeom>
        </p:spPr>
      </p:pic>
    </p:spTree>
    <p:extLst>
      <p:ext uri="{BB962C8B-B14F-4D97-AF65-F5344CB8AC3E}">
        <p14:creationId xmlns:p14="http://schemas.microsoft.com/office/powerpoint/2010/main" val="1492124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09ECFE0-39A0-BBA6-0176-9E2DE5DD18E1}"/>
              </a:ext>
            </a:extLst>
          </p:cNvPr>
          <p:cNvSpPr txBox="1"/>
          <p:nvPr/>
        </p:nvSpPr>
        <p:spPr>
          <a:xfrm>
            <a:off x="2798686" y="323588"/>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llenamos los datos para el registro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D942F3D-3673-B7B4-23E6-618967A5F3F3}"/>
              </a:ext>
            </a:extLst>
          </p:cNvPr>
          <p:cNvPicPr>
            <a:picLocks noChangeAspect="1"/>
          </p:cNvPicPr>
          <p:nvPr/>
        </p:nvPicPr>
        <p:blipFill>
          <a:blip r:embed="rId2"/>
          <a:stretch>
            <a:fillRect/>
          </a:stretch>
        </p:blipFill>
        <p:spPr>
          <a:xfrm>
            <a:off x="2646677" y="941058"/>
            <a:ext cx="6898646" cy="5593354"/>
          </a:xfrm>
          <a:prstGeom prst="rect">
            <a:avLst/>
          </a:prstGeom>
        </p:spPr>
      </p:pic>
    </p:spTree>
    <p:extLst>
      <p:ext uri="{BB962C8B-B14F-4D97-AF65-F5344CB8AC3E}">
        <p14:creationId xmlns:p14="http://schemas.microsoft.com/office/powerpoint/2010/main" val="690350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F19BD9-778B-FBA0-ABA0-9A825F64A8AF}"/>
              </a:ext>
            </a:extLst>
          </p:cNvPr>
          <p:cNvSpPr txBox="1"/>
          <p:nvPr/>
        </p:nvSpPr>
        <p:spPr>
          <a:xfrm>
            <a:off x="3473388" y="146034"/>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verificamos el correo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1EE9F3FD-5EF1-202F-BE51-8DF046CFAEC1}"/>
              </a:ext>
            </a:extLst>
          </p:cNvPr>
          <p:cNvPicPr>
            <a:picLocks noChangeAspect="1"/>
          </p:cNvPicPr>
          <p:nvPr/>
        </p:nvPicPr>
        <p:blipFill rotWithShape="1">
          <a:blip r:embed="rId2"/>
          <a:srcRect l="17313" t="20849" r="20319" b="18607"/>
          <a:stretch/>
        </p:blipFill>
        <p:spPr bwMode="auto">
          <a:xfrm>
            <a:off x="1226187" y="1143372"/>
            <a:ext cx="9462528" cy="29432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1764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618FA9D-5004-B973-08E9-84C1D38D9843}"/>
              </a:ext>
            </a:extLst>
          </p:cNvPr>
          <p:cNvSpPr txBox="1"/>
          <p:nvPr/>
        </p:nvSpPr>
        <p:spPr>
          <a:xfrm>
            <a:off x="452762" y="423981"/>
            <a:ext cx="9987378"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28: </a:t>
            </a:r>
            <a:r>
              <a:rPr lang="es-CO" sz="1800" dirty="0">
                <a:effectLst/>
                <a:latin typeface="Arial" panose="020B0604020202020204" pitchFamily="34" charset="0"/>
                <a:ea typeface="Calibri" panose="020F0502020204030204" pitchFamily="34" charset="0"/>
                <a:cs typeface="Times New Roman" panose="02020603050405020304" pitchFamily="18" charset="0"/>
              </a:rPr>
              <a:t>nos vamos al correo que registramos, buscamos el correo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y le damos verificar email</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D2DB4FB7-C48B-0960-127A-9C38F8200E98}"/>
              </a:ext>
            </a:extLst>
          </p:cNvPr>
          <p:cNvPicPr>
            <a:picLocks noChangeAspect="1"/>
          </p:cNvPicPr>
          <p:nvPr/>
        </p:nvPicPr>
        <p:blipFill>
          <a:blip r:embed="rId2"/>
          <a:stretch>
            <a:fillRect/>
          </a:stretch>
        </p:blipFill>
        <p:spPr>
          <a:xfrm>
            <a:off x="804186" y="1671782"/>
            <a:ext cx="10784806" cy="3716963"/>
          </a:xfrm>
          <a:prstGeom prst="rect">
            <a:avLst/>
          </a:prstGeom>
        </p:spPr>
      </p:pic>
    </p:spTree>
    <p:extLst>
      <p:ext uri="{BB962C8B-B14F-4D97-AF65-F5344CB8AC3E}">
        <p14:creationId xmlns:p14="http://schemas.microsoft.com/office/powerpoint/2010/main" val="301350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67D13F-6005-85A2-561A-6C105C47A936}"/>
              </a:ext>
            </a:extLst>
          </p:cNvPr>
          <p:cNvSpPr txBox="1"/>
          <p:nvPr/>
        </p:nvSpPr>
        <p:spPr>
          <a:xfrm>
            <a:off x="179771" y="317449"/>
            <a:ext cx="10393533"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29: </a:t>
            </a:r>
            <a:r>
              <a:rPr lang="es-CO" sz="1800" dirty="0">
                <a:effectLst/>
                <a:latin typeface="Arial" panose="020B0604020202020204" pitchFamily="34" charset="0"/>
                <a:ea typeface="Calibri" panose="020F0502020204030204" pitchFamily="34" charset="0"/>
                <a:cs typeface="Times New Roman" panose="02020603050405020304" pitchFamily="18" charset="0"/>
              </a:rPr>
              <a:t>una vez verificado el correo, nos llevara a verificar nuestro numero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 Correo electrónico&#10;&#10;Descripción generada automáticamente">
            <a:extLst>
              <a:ext uri="{FF2B5EF4-FFF2-40B4-BE49-F238E27FC236}">
                <a16:creationId xmlns:a16="http://schemas.microsoft.com/office/drawing/2014/main" id="{ACD2A4BF-3D30-0985-698F-B382BF11CEAC}"/>
              </a:ext>
            </a:extLst>
          </p:cNvPr>
          <p:cNvPicPr>
            <a:picLocks noChangeAspect="1"/>
          </p:cNvPicPr>
          <p:nvPr/>
        </p:nvPicPr>
        <p:blipFill rotWithShape="1">
          <a:blip r:embed="rId2"/>
          <a:srcRect l="19292" t="21638" r="20206" b="22384"/>
          <a:stretch/>
        </p:blipFill>
        <p:spPr bwMode="auto">
          <a:xfrm>
            <a:off x="394945" y="1428605"/>
            <a:ext cx="10549998" cy="3409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6708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DE55CA2-5D21-DCAF-1171-03DDAD7AAE6E}"/>
              </a:ext>
            </a:extLst>
          </p:cNvPr>
          <p:cNvSpPr txBox="1"/>
          <p:nvPr/>
        </p:nvSpPr>
        <p:spPr>
          <a:xfrm>
            <a:off x="233039" y="355976"/>
            <a:ext cx="8893206" cy="369332"/>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30</a:t>
            </a:r>
            <a:r>
              <a:rPr lang="es-CO" sz="1800" kern="0" dirty="0">
                <a:effectLst/>
                <a:latin typeface="Arial" panose="020B0604020202020204" pitchFamily="34" charset="0"/>
                <a:ea typeface="Calibri" panose="020F0502020204030204" pitchFamily="34" charset="0"/>
              </a:rPr>
              <a:t>:  nos darán un pequeño cuestionario para mejorar el uso de </a:t>
            </a:r>
            <a:r>
              <a:rPr lang="es-CO" sz="1800" kern="0" dirty="0" err="1">
                <a:effectLst/>
                <a:latin typeface="Arial" panose="020B0604020202020204" pitchFamily="34" charset="0"/>
                <a:ea typeface="Calibri" panose="020F0502020204030204" pitchFamily="34" charset="0"/>
              </a:rPr>
              <a:t>twilio</a:t>
            </a:r>
            <a:endParaRPr lang="es-CO" dirty="0"/>
          </a:p>
        </p:txBody>
      </p:sp>
      <p:pic>
        <p:nvPicPr>
          <p:cNvPr id="4" name="Imagen 3">
            <a:extLst>
              <a:ext uri="{FF2B5EF4-FFF2-40B4-BE49-F238E27FC236}">
                <a16:creationId xmlns:a16="http://schemas.microsoft.com/office/drawing/2014/main" id="{5DA5390B-DA03-A2E5-1780-BE37E21B6BE6}"/>
              </a:ext>
            </a:extLst>
          </p:cNvPr>
          <p:cNvPicPr>
            <a:picLocks noChangeAspect="1"/>
          </p:cNvPicPr>
          <p:nvPr/>
        </p:nvPicPr>
        <p:blipFill rotWithShape="1">
          <a:blip r:embed="rId2"/>
          <a:srcRect l="36106" t="7246" r="28953" b="1045"/>
          <a:stretch/>
        </p:blipFill>
        <p:spPr bwMode="auto">
          <a:xfrm>
            <a:off x="2506596" y="1014379"/>
            <a:ext cx="4267066" cy="5843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621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8824AEB-FE10-554D-6E0E-E27408AE03DD}"/>
              </a:ext>
            </a:extLst>
          </p:cNvPr>
          <p:cNvSpPr txBox="1"/>
          <p:nvPr/>
        </p:nvSpPr>
        <p:spPr>
          <a:xfrm>
            <a:off x="197527" y="293554"/>
            <a:ext cx="10650986"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31</a:t>
            </a:r>
            <a:r>
              <a:rPr lang="es-CO" sz="1800" dirty="0">
                <a:effectLst/>
                <a:latin typeface="Arial" panose="020B0604020202020204" pitchFamily="34" charset="0"/>
                <a:ea typeface="Calibri" panose="020F0502020204030204" pitchFamily="34" charset="0"/>
                <a:cs typeface="Times New Roman" panose="02020603050405020304" pitchFamily="18" charset="0"/>
              </a:rPr>
              <a:t>:una vez en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dashboard</a:t>
            </a:r>
            <a:r>
              <a:rPr lang="es-CO" sz="1800" dirty="0">
                <a:effectLst/>
                <a:latin typeface="Arial" panose="020B0604020202020204" pitchFamily="34" charset="0"/>
                <a:ea typeface="Calibri" panose="020F0502020204030204" pitchFamily="34" charset="0"/>
                <a:cs typeface="Times New Roman" panose="02020603050405020304" pitchFamily="18" charset="0"/>
              </a:rPr>
              <a:t> iremos a WhatsApp, a al izquierda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messaging</a:t>
            </a:r>
            <a:r>
              <a:rPr lang="es-CO" sz="1800" dirty="0">
                <a:effectLst/>
                <a:latin typeface="Arial" panose="020B0604020202020204" pitchFamily="34" charset="0"/>
                <a:ea typeface="Calibri" panose="020F0502020204030204" pitchFamily="34" charset="0"/>
                <a:cs typeface="Times New Roman" panose="02020603050405020304" pitchFamily="18" charset="0"/>
              </a:rPr>
              <a:t> &gt; try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out</a:t>
            </a:r>
            <a:r>
              <a:rPr lang="es-CO" sz="1800" dirty="0">
                <a:effectLst/>
                <a:latin typeface="Arial" panose="020B0604020202020204" pitchFamily="34" charset="0"/>
                <a:ea typeface="Calibri" panose="020F0502020204030204" pitchFamily="34" charset="0"/>
                <a:cs typeface="Times New Roman" panose="02020603050405020304" pitchFamily="18" charset="0"/>
              </a:rPr>
              <a:t> &gt;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a:t>
            </a:r>
            <a:r>
              <a:rPr lang="es-CO" sz="1800" dirty="0">
                <a:effectLst/>
                <a:latin typeface="Arial" panose="020B0604020202020204" pitchFamily="34" charset="0"/>
                <a:ea typeface="Calibri" panose="020F0502020204030204" pitchFamily="34" charset="0"/>
                <a:cs typeface="Times New Roman" panose="02020603050405020304" pitchFamily="18" charset="0"/>
              </a:rPr>
              <a:t> a WhatsApp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message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DDAF8536-CC26-3231-FA02-B433ED91ADF5}"/>
              </a:ext>
            </a:extLst>
          </p:cNvPr>
          <p:cNvPicPr>
            <a:picLocks noChangeAspect="1"/>
          </p:cNvPicPr>
          <p:nvPr/>
        </p:nvPicPr>
        <p:blipFill>
          <a:blip r:embed="rId2"/>
          <a:stretch>
            <a:fillRect/>
          </a:stretch>
        </p:blipFill>
        <p:spPr>
          <a:xfrm>
            <a:off x="3684270" y="1470229"/>
            <a:ext cx="2982860" cy="4789634"/>
          </a:xfrm>
          <a:prstGeom prst="rect">
            <a:avLst/>
          </a:prstGeom>
        </p:spPr>
      </p:pic>
    </p:spTree>
    <p:extLst>
      <p:ext uri="{BB962C8B-B14F-4D97-AF65-F5344CB8AC3E}">
        <p14:creationId xmlns:p14="http://schemas.microsoft.com/office/powerpoint/2010/main" val="282812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1896E61-EF9D-46AB-2BDA-0915948DB514}"/>
              </a:ext>
            </a:extLst>
          </p:cNvPr>
          <p:cNvSpPr txBox="1"/>
          <p:nvPr/>
        </p:nvSpPr>
        <p:spPr>
          <a:xfrm>
            <a:off x="3322154" y="1633704"/>
            <a:ext cx="5579763" cy="1159420"/>
          </a:xfrm>
          <a:prstGeom prst="rect">
            <a:avLst/>
          </a:prstGeom>
          <a:noFill/>
        </p:spPr>
        <p:txBody>
          <a:bodyPr wrap="square" rtlCol="0">
            <a:spAutoFit/>
          </a:bodyPr>
          <a:lstStyle/>
          <a:p>
            <a:r>
              <a:rPr lang="es-ES" sz="3467" b="1" dirty="0">
                <a:solidFill>
                  <a:schemeClr val="tx1">
                    <a:lumMod val="75000"/>
                    <a:lumOff val="25000"/>
                  </a:schemeClr>
                </a:solidFill>
              </a:rPr>
              <a:t>Tecnologías que se requieren</a:t>
            </a:r>
          </a:p>
          <a:p>
            <a:endParaRPr lang="es-ES" sz="3467" b="1"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12C2146-BF6F-F2EA-F66E-60B2C89CFA43}"/>
              </a:ext>
            </a:extLst>
          </p:cNvPr>
          <p:cNvSpPr txBox="1"/>
          <p:nvPr/>
        </p:nvSpPr>
        <p:spPr>
          <a:xfrm>
            <a:off x="1682885" y="2793124"/>
            <a:ext cx="8686799" cy="748795"/>
          </a:xfrm>
          <a:prstGeom prst="rect">
            <a:avLst/>
          </a:prstGeom>
          <a:noFill/>
        </p:spPr>
        <p:txBody>
          <a:bodyPr wrap="square" rtlCol="0">
            <a:spAutoFit/>
          </a:bodyPr>
          <a:lstStyle/>
          <a:p>
            <a:pPr algn="just" defTabSz="1257621" hangingPunct="0"/>
            <a:r>
              <a:rPr lang="es-ES" sz="2133" dirty="0">
                <a:solidFill>
                  <a:srgbClr val="404040"/>
                </a:solidFill>
                <a:latin typeface="Calibir"/>
                <a:ea typeface="Helvetica Neue"/>
                <a:cs typeface="Calibir"/>
                <a:sym typeface="Helvetica Neue"/>
              </a:rPr>
              <a:t>Para realizar este programa será necesario un entorno de programación (Editor de texto), internet y el lenguaje de programación </a:t>
            </a:r>
            <a:r>
              <a:rPr lang="es-ES" sz="2133" dirty="0" err="1">
                <a:solidFill>
                  <a:srgbClr val="404040"/>
                </a:solidFill>
                <a:latin typeface="Calibir"/>
                <a:ea typeface="Helvetica Neue"/>
                <a:cs typeface="Calibir"/>
                <a:sym typeface="Helvetica Neue"/>
              </a:rPr>
              <a:t>node</a:t>
            </a:r>
            <a:r>
              <a:rPr lang="es-ES" sz="2133" dirty="0">
                <a:solidFill>
                  <a:srgbClr val="404040"/>
                </a:solidFill>
                <a:latin typeface="Calibir"/>
                <a:ea typeface="Helvetica Neue"/>
                <a:cs typeface="Calibir"/>
                <a:sym typeface="Helvetica Neue"/>
              </a:rPr>
              <a:t> </a:t>
            </a:r>
            <a:r>
              <a:rPr lang="es-ES" sz="2133" dirty="0" err="1">
                <a:solidFill>
                  <a:srgbClr val="404040"/>
                </a:solidFill>
                <a:latin typeface="Calibir"/>
                <a:ea typeface="Helvetica Neue"/>
                <a:cs typeface="Calibir"/>
                <a:sym typeface="Helvetica Neue"/>
              </a:rPr>
              <a:t>js</a:t>
            </a:r>
            <a:r>
              <a:rPr lang="es-ES" sz="2133" dirty="0">
                <a:solidFill>
                  <a:srgbClr val="404040"/>
                </a:solidFill>
                <a:latin typeface="Calibir"/>
                <a:ea typeface="Helvetica Neue"/>
                <a:cs typeface="Calibir"/>
                <a:sym typeface="Helvetica Neue"/>
              </a:rPr>
              <a:t>.</a:t>
            </a:r>
            <a:endParaRPr lang="es-ES" sz="2133" b="1" dirty="0">
              <a:solidFill>
                <a:srgbClr val="404040"/>
              </a:solidFill>
              <a:latin typeface="Calibir"/>
              <a:ea typeface="Helvetica Neue"/>
              <a:cs typeface="Calibir"/>
              <a:sym typeface="Helvetica Neue"/>
            </a:endParaRPr>
          </a:p>
        </p:txBody>
      </p:sp>
      <p:sp>
        <p:nvSpPr>
          <p:cNvPr id="7" name="Rectángulo 6">
            <a:extLst>
              <a:ext uri="{FF2B5EF4-FFF2-40B4-BE49-F238E27FC236}">
                <a16:creationId xmlns:a16="http://schemas.microsoft.com/office/drawing/2014/main" id="{E5C1F5CF-9334-CAE2-A821-B984C908038F}"/>
              </a:ext>
            </a:extLst>
          </p:cNvPr>
          <p:cNvSpPr/>
          <p:nvPr/>
        </p:nvSpPr>
        <p:spPr>
          <a:xfrm>
            <a:off x="3448660" y="2182934"/>
            <a:ext cx="957983" cy="6095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3541829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D165B8-B69B-EF52-741B-2DBCB40A2F21}"/>
              </a:ext>
            </a:extLst>
          </p:cNvPr>
          <p:cNvSpPr txBox="1"/>
          <p:nvPr/>
        </p:nvSpPr>
        <p:spPr>
          <a:xfrm>
            <a:off x="446101" y="604551"/>
            <a:ext cx="8822185" cy="369332"/>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32</a:t>
            </a:r>
            <a:r>
              <a:rPr lang="es-CO" sz="1800" kern="0" dirty="0">
                <a:effectLst/>
                <a:latin typeface="Arial" panose="020B0604020202020204" pitchFamily="34" charset="0"/>
                <a:ea typeface="Calibri" panose="020F0502020204030204" pitchFamily="34" charset="0"/>
              </a:rPr>
              <a:t>:  tendremos que agregar el numero que nos muestra en nuestro WhatsApp</a:t>
            </a:r>
            <a:endParaRPr lang="es-CO" dirty="0"/>
          </a:p>
        </p:txBody>
      </p:sp>
      <p:pic>
        <p:nvPicPr>
          <p:cNvPr id="6" name="Imagen 5" descr="Código QR&#10;&#10;Descripción generada automáticamente">
            <a:extLst>
              <a:ext uri="{FF2B5EF4-FFF2-40B4-BE49-F238E27FC236}">
                <a16:creationId xmlns:a16="http://schemas.microsoft.com/office/drawing/2014/main" id="{5656DF58-E1CC-D62A-B2A6-D15D0F299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47" y="1699887"/>
            <a:ext cx="10704057" cy="3722667"/>
          </a:xfrm>
          <a:prstGeom prst="rect">
            <a:avLst/>
          </a:prstGeom>
        </p:spPr>
      </p:pic>
    </p:spTree>
    <p:extLst>
      <p:ext uri="{BB962C8B-B14F-4D97-AF65-F5344CB8AC3E}">
        <p14:creationId xmlns:p14="http://schemas.microsoft.com/office/powerpoint/2010/main" val="2287200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0B8AAF-E573-7887-CF98-41254B8A7706}"/>
              </a:ext>
            </a:extLst>
          </p:cNvPr>
          <p:cNvSpPr txBox="1"/>
          <p:nvPr/>
        </p:nvSpPr>
        <p:spPr>
          <a:xfrm>
            <a:off x="286304" y="479985"/>
            <a:ext cx="10624352"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33: </a:t>
            </a:r>
            <a:r>
              <a:rPr lang="es-CO" sz="1800" dirty="0">
                <a:effectLst/>
                <a:latin typeface="Arial" panose="020B0604020202020204" pitchFamily="34" charset="0"/>
                <a:ea typeface="Calibri" panose="020F0502020204030204" pitchFamily="34" charset="0"/>
                <a:cs typeface="Times New Roman" panose="02020603050405020304" pitchFamily="18" charset="0"/>
              </a:rPr>
              <a:t>en el chat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escribimos el comando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join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halfway</a:t>
            </a:r>
            <a:r>
              <a:rPr lang="es-CO" sz="1800" dirty="0">
                <a:effectLst/>
                <a:latin typeface="Arial" panose="020B0604020202020204" pitchFamily="34" charset="0"/>
                <a:ea typeface="Calibri" panose="020F0502020204030204" pitchFamily="34" charset="0"/>
                <a:cs typeface="Times New Roman" panose="02020603050405020304" pitchFamily="18" charset="0"/>
              </a:rPr>
              <a:t>-hunter” y recibiremos un mensaje diciendo que todo esta listo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AD23098A-A7F0-BB02-A636-0F1011B6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0567" y="1638482"/>
            <a:ext cx="3936365" cy="3776345"/>
          </a:xfrm>
          <a:prstGeom prst="rect">
            <a:avLst/>
          </a:prstGeom>
        </p:spPr>
      </p:pic>
    </p:spTree>
    <p:extLst>
      <p:ext uri="{BB962C8B-B14F-4D97-AF65-F5344CB8AC3E}">
        <p14:creationId xmlns:p14="http://schemas.microsoft.com/office/powerpoint/2010/main" val="221978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0EA4F34-791F-EFDA-97F8-F4401A1195B1}"/>
              </a:ext>
            </a:extLst>
          </p:cNvPr>
          <p:cNvSpPr txBox="1"/>
          <p:nvPr/>
        </p:nvSpPr>
        <p:spPr>
          <a:xfrm>
            <a:off x="82118" y="101646"/>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creamos una carpeta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sms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BA7DBDE0-5585-BEA9-98B5-36C560E0B202}"/>
              </a:ext>
            </a:extLst>
          </p:cNvPr>
          <p:cNvPicPr>
            <a:picLocks noChangeAspect="1"/>
          </p:cNvPicPr>
          <p:nvPr/>
        </p:nvPicPr>
        <p:blipFill>
          <a:blip r:embed="rId2"/>
          <a:stretch>
            <a:fillRect/>
          </a:stretch>
        </p:blipFill>
        <p:spPr>
          <a:xfrm>
            <a:off x="156706" y="678032"/>
            <a:ext cx="8535134" cy="373756"/>
          </a:xfrm>
          <a:prstGeom prst="rect">
            <a:avLst/>
          </a:prstGeom>
        </p:spPr>
      </p:pic>
      <p:sp>
        <p:nvSpPr>
          <p:cNvPr id="6" name="CuadroTexto 5">
            <a:extLst>
              <a:ext uri="{FF2B5EF4-FFF2-40B4-BE49-F238E27FC236}">
                <a16:creationId xmlns:a16="http://schemas.microsoft.com/office/drawing/2014/main" id="{5FB9805D-AB7A-D944-85B3-96DBA37C5B4E}"/>
              </a:ext>
            </a:extLst>
          </p:cNvPr>
          <p:cNvSpPr txBox="1"/>
          <p:nvPr/>
        </p:nvSpPr>
        <p:spPr>
          <a:xfrm>
            <a:off x="156706" y="1764509"/>
            <a:ext cx="10611908"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35</a:t>
            </a:r>
            <a:r>
              <a:rPr lang="es-CO" sz="1800" dirty="0">
                <a:effectLst/>
                <a:latin typeface="Arial" panose="020B0604020202020204" pitchFamily="34" charset="0"/>
                <a:ea typeface="Calibri" panose="020F0502020204030204" pitchFamily="34" charset="0"/>
                <a:cs typeface="Times New Roman" panose="02020603050405020304" pitchFamily="18" charset="0"/>
              </a:rPr>
              <a:t>: en el buscador de archivos dentro de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sms</a:t>
            </a:r>
            <a:r>
              <a:rPr lang="es-CO" sz="1800" dirty="0">
                <a:effectLst/>
                <a:latin typeface="Arial" panose="020B0604020202020204" pitchFamily="34" charset="0"/>
                <a:ea typeface="Calibri" panose="020F0502020204030204" pitchFamily="34" charset="0"/>
                <a:cs typeface="Times New Roman" panose="02020603050405020304" pitchFamily="18" charset="0"/>
              </a:rPr>
              <a:t> ponemos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cmd</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abrir la consola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87CCF8AD-9C55-CB0C-BA1A-57EFD278C0C2}"/>
              </a:ext>
            </a:extLst>
          </p:cNvPr>
          <p:cNvPicPr>
            <a:picLocks noChangeAspect="1"/>
          </p:cNvPicPr>
          <p:nvPr/>
        </p:nvPicPr>
        <p:blipFill>
          <a:blip r:embed="rId3"/>
          <a:stretch>
            <a:fillRect/>
          </a:stretch>
        </p:blipFill>
        <p:spPr>
          <a:xfrm>
            <a:off x="338368" y="3114059"/>
            <a:ext cx="6227711" cy="2194788"/>
          </a:xfrm>
          <a:prstGeom prst="rect">
            <a:avLst/>
          </a:prstGeom>
        </p:spPr>
      </p:pic>
    </p:spTree>
    <p:extLst>
      <p:ext uri="{BB962C8B-B14F-4D97-AF65-F5344CB8AC3E}">
        <p14:creationId xmlns:p14="http://schemas.microsoft.com/office/powerpoint/2010/main" val="1129318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B9DFDFA-45B0-B641-DC17-7044C91CD770}"/>
              </a:ext>
            </a:extLst>
          </p:cNvPr>
          <p:cNvSpPr txBox="1"/>
          <p:nvPr/>
        </p:nvSpPr>
        <p:spPr>
          <a:xfrm>
            <a:off x="108751" y="193161"/>
            <a:ext cx="7872274"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36</a:t>
            </a:r>
            <a:r>
              <a:rPr lang="es-CO" sz="1800" dirty="0">
                <a:effectLst/>
                <a:latin typeface="Arial" panose="020B0604020202020204" pitchFamily="34" charset="0"/>
                <a:ea typeface="Calibri" panose="020F0502020204030204" pitchFamily="34" charset="0"/>
                <a:cs typeface="Times New Roman" panose="02020603050405020304" pitchFamily="18" charset="0"/>
              </a:rPr>
              <a:t>:  en la consola ponemos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 para abrir el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EADE0BFC-8B7E-CEFC-E42D-1F9AE1BA11E0}"/>
              </a:ext>
            </a:extLst>
          </p:cNvPr>
          <p:cNvPicPr>
            <a:picLocks noChangeAspect="1"/>
          </p:cNvPicPr>
          <p:nvPr/>
        </p:nvPicPr>
        <p:blipFill>
          <a:blip r:embed="rId2"/>
          <a:stretch>
            <a:fillRect/>
          </a:stretch>
        </p:blipFill>
        <p:spPr>
          <a:xfrm>
            <a:off x="271607" y="708225"/>
            <a:ext cx="6512857" cy="1475682"/>
          </a:xfrm>
          <a:prstGeom prst="rect">
            <a:avLst/>
          </a:prstGeom>
        </p:spPr>
      </p:pic>
      <p:sp>
        <p:nvSpPr>
          <p:cNvPr id="6" name="CuadroTexto 5">
            <a:extLst>
              <a:ext uri="{FF2B5EF4-FFF2-40B4-BE49-F238E27FC236}">
                <a16:creationId xmlns:a16="http://schemas.microsoft.com/office/drawing/2014/main" id="{AE7CA411-B0AD-7F9E-E765-8556DA59CEFF}"/>
              </a:ext>
            </a:extLst>
          </p:cNvPr>
          <p:cNvSpPr txBox="1"/>
          <p:nvPr/>
        </p:nvSpPr>
        <p:spPr>
          <a:xfrm>
            <a:off x="271607" y="2121585"/>
            <a:ext cx="6094520" cy="772712"/>
          </a:xfrm>
          <a:prstGeom prst="rect">
            <a:avLst/>
          </a:prstGeom>
          <a:noFill/>
        </p:spPr>
        <p:txBody>
          <a:bodyPr wrap="square">
            <a:spAutoFit/>
          </a:bodyPr>
          <a:lstStyle/>
          <a:p>
            <a:pPr algn="ct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37: </a:t>
            </a:r>
            <a:r>
              <a:rPr lang="es-CO" sz="1800" dirty="0">
                <a:effectLst/>
                <a:latin typeface="Arial" panose="020B0604020202020204" pitchFamily="34" charset="0"/>
                <a:ea typeface="Calibri" panose="020F0502020204030204" pitchFamily="34" charset="0"/>
                <a:cs typeface="Times New Roman" panose="02020603050405020304" pitchFamily="18" charset="0"/>
              </a:rPr>
              <a:t>se abrirá esta pestaña del vs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Captura de pantalla de computadora&#10;&#10;Descripción generada automáticamente">
            <a:extLst>
              <a:ext uri="{FF2B5EF4-FFF2-40B4-BE49-F238E27FC236}">
                <a16:creationId xmlns:a16="http://schemas.microsoft.com/office/drawing/2014/main" id="{946DBC82-3C2D-1A9E-FA11-80650455D61E}"/>
              </a:ext>
            </a:extLst>
          </p:cNvPr>
          <p:cNvPicPr>
            <a:picLocks noChangeAspect="1"/>
          </p:cNvPicPr>
          <p:nvPr/>
        </p:nvPicPr>
        <p:blipFill>
          <a:blip r:embed="rId3"/>
          <a:stretch>
            <a:fillRect/>
          </a:stretch>
        </p:blipFill>
        <p:spPr>
          <a:xfrm>
            <a:off x="170502" y="3038295"/>
            <a:ext cx="6574215" cy="3415771"/>
          </a:xfrm>
          <a:prstGeom prst="rect">
            <a:avLst/>
          </a:prstGeom>
        </p:spPr>
      </p:pic>
    </p:spTree>
    <p:extLst>
      <p:ext uri="{BB962C8B-B14F-4D97-AF65-F5344CB8AC3E}">
        <p14:creationId xmlns:p14="http://schemas.microsoft.com/office/powerpoint/2010/main" val="1888536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7C2786B-AC25-D894-382D-3363C61330AD}"/>
              </a:ext>
            </a:extLst>
          </p:cNvPr>
          <p:cNvSpPr txBox="1"/>
          <p:nvPr/>
        </p:nvSpPr>
        <p:spPr>
          <a:xfrm>
            <a:off x="570390" y="787965"/>
            <a:ext cx="10624351"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38:</a:t>
            </a:r>
            <a:r>
              <a:rPr lang="es-CO" sz="1800" dirty="0">
                <a:effectLst/>
                <a:latin typeface="Arial" panose="020B0604020202020204" pitchFamily="34" charset="0"/>
                <a:ea typeface="Calibri" panose="020F0502020204030204" pitchFamily="34" charset="0"/>
                <a:cs typeface="Times New Roman" panose="02020603050405020304" pitchFamily="18" charset="0"/>
              </a:rPr>
              <a:t>abrimos la consola del visual y ponemos el comando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init</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iniciar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707A660B-6EAD-B3D8-C7E7-12C851B932A2}"/>
              </a:ext>
            </a:extLst>
          </p:cNvPr>
          <p:cNvPicPr>
            <a:picLocks noChangeAspect="1"/>
          </p:cNvPicPr>
          <p:nvPr/>
        </p:nvPicPr>
        <p:blipFill>
          <a:blip r:embed="rId2"/>
          <a:stretch>
            <a:fillRect/>
          </a:stretch>
        </p:blipFill>
        <p:spPr>
          <a:xfrm>
            <a:off x="412996" y="1775406"/>
            <a:ext cx="10653389" cy="3817525"/>
          </a:xfrm>
          <a:prstGeom prst="rect">
            <a:avLst/>
          </a:prstGeom>
        </p:spPr>
      </p:pic>
    </p:spTree>
    <p:extLst>
      <p:ext uri="{BB962C8B-B14F-4D97-AF65-F5344CB8AC3E}">
        <p14:creationId xmlns:p14="http://schemas.microsoft.com/office/powerpoint/2010/main" val="2877362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374474E-B625-5F1C-6C71-D52F0EDF3031}"/>
              </a:ext>
            </a:extLst>
          </p:cNvPr>
          <p:cNvSpPr txBox="1"/>
          <p:nvPr/>
        </p:nvSpPr>
        <p:spPr>
          <a:xfrm>
            <a:off x="99873" y="240289"/>
            <a:ext cx="10677617"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39:</a:t>
            </a:r>
            <a:r>
              <a:rPr lang="es-CO" sz="1800" dirty="0">
                <a:effectLst/>
                <a:latin typeface="Arial" panose="020B0604020202020204" pitchFamily="34" charset="0"/>
                <a:ea typeface="Calibri" panose="020F0502020204030204" pitchFamily="34" charset="0"/>
                <a:cs typeface="Times New Roman" panose="02020603050405020304" pitchFamily="18" charset="0"/>
              </a:rPr>
              <a:t>nos aparecerá una serie de datos para llenar aprieta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enter</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seguir una vez termines escribes “yes” para finalizar con los datos</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EB887EC3-7935-07F1-33E7-7750F4A9AE6F}"/>
              </a:ext>
            </a:extLst>
          </p:cNvPr>
          <p:cNvPicPr>
            <a:picLocks noChangeAspect="1"/>
          </p:cNvPicPr>
          <p:nvPr/>
        </p:nvPicPr>
        <p:blipFill>
          <a:blip r:embed="rId2"/>
          <a:stretch>
            <a:fillRect/>
          </a:stretch>
        </p:blipFill>
        <p:spPr>
          <a:xfrm>
            <a:off x="289283" y="1171811"/>
            <a:ext cx="11250316" cy="3781929"/>
          </a:xfrm>
          <a:prstGeom prst="rect">
            <a:avLst/>
          </a:prstGeom>
        </p:spPr>
      </p:pic>
    </p:spTree>
    <p:extLst>
      <p:ext uri="{BB962C8B-B14F-4D97-AF65-F5344CB8AC3E}">
        <p14:creationId xmlns:p14="http://schemas.microsoft.com/office/powerpoint/2010/main" val="67260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84CC33-6A04-B0A9-DADB-53B1F2D0D3EA}"/>
              </a:ext>
            </a:extLst>
          </p:cNvPr>
          <p:cNvSpPr txBox="1"/>
          <p:nvPr/>
        </p:nvSpPr>
        <p:spPr>
          <a:xfrm>
            <a:off x="188650" y="255304"/>
            <a:ext cx="10287000"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40: </a:t>
            </a:r>
            <a:r>
              <a:rPr lang="es-CO" sz="1800" dirty="0">
                <a:effectLst/>
                <a:latin typeface="Arial" panose="020B0604020202020204" pitchFamily="34" charset="0"/>
                <a:ea typeface="Calibri" panose="020F0502020204030204" pitchFamily="34" charset="0"/>
                <a:cs typeface="Times New Roman" panose="02020603050405020304" pitchFamily="18" charset="0"/>
              </a:rPr>
              <a:t>al lado izquierdo en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sms</a:t>
            </a:r>
            <a:r>
              <a:rPr lang="es-CO" sz="1800" dirty="0">
                <a:effectLst/>
                <a:latin typeface="Arial" panose="020B0604020202020204" pitchFamily="34" charset="0"/>
                <a:ea typeface="Calibri" panose="020F0502020204030204" pitchFamily="34" charset="0"/>
                <a:cs typeface="Times New Roman" panose="02020603050405020304" pitchFamily="18" charset="0"/>
              </a:rPr>
              <a:t> se ha creado el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package.json</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7D7DD75D-BD2A-A9BD-5D7B-EA58EC4E1A69}"/>
              </a:ext>
            </a:extLst>
          </p:cNvPr>
          <p:cNvPicPr>
            <a:picLocks noChangeAspect="1"/>
          </p:cNvPicPr>
          <p:nvPr/>
        </p:nvPicPr>
        <p:blipFill>
          <a:blip r:embed="rId2"/>
          <a:stretch>
            <a:fillRect/>
          </a:stretch>
        </p:blipFill>
        <p:spPr>
          <a:xfrm>
            <a:off x="843979" y="836332"/>
            <a:ext cx="2749314" cy="1856035"/>
          </a:xfrm>
          <a:prstGeom prst="rect">
            <a:avLst/>
          </a:prstGeom>
        </p:spPr>
      </p:pic>
      <p:sp>
        <p:nvSpPr>
          <p:cNvPr id="6" name="CuadroTexto 5">
            <a:extLst>
              <a:ext uri="{FF2B5EF4-FFF2-40B4-BE49-F238E27FC236}">
                <a16:creationId xmlns:a16="http://schemas.microsoft.com/office/drawing/2014/main" id="{A408D981-ED80-2A50-DCBB-39CE375336DC}"/>
              </a:ext>
            </a:extLst>
          </p:cNvPr>
          <p:cNvSpPr txBox="1"/>
          <p:nvPr/>
        </p:nvSpPr>
        <p:spPr>
          <a:xfrm>
            <a:off x="188650" y="3294208"/>
            <a:ext cx="11485486"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41: </a:t>
            </a:r>
            <a:r>
              <a:rPr lang="es-CO" sz="1800" dirty="0">
                <a:effectLst/>
                <a:latin typeface="Arial" panose="020B0604020202020204" pitchFamily="34" charset="0"/>
                <a:ea typeface="Calibri" panose="020F0502020204030204" pitchFamily="34" charset="0"/>
                <a:cs typeface="Times New Roman" panose="02020603050405020304" pitchFamily="18" charset="0"/>
              </a:rPr>
              <a:t>en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sms</a:t>
            </a:r>
            <a:r>
              <a:rPr lang="es-CO" sz="1800" dirty="0">
                <a:effectLst/>
                <a:latin typeface="Arial" panose="020B0604020202020204" pitchFamily="34" charset="0"/>
                <a:ea typeface="Calibri" panose="020F0502020204030204" pitchFamily="34" charset="0"/>
                <a:cs typeface="Times New Roman" panose="02020603050405020304" pitchFamily="18" charset="0"/>
              </a:rPr>
              <a:t> creamos otra carpeta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src</a:t>
            </a:r>
            <a:r>
              <a:rPr lang="es-CO" sz="1800" dirty="0">
                <a:effectLst/>
                <a:latin typeface="Arial" panose="020B0604020202020204" pitchFamily="34" charset="0"/>
                <a:ea typeface="Calibri" panose="020F0502020204030204" pitchFamily="34" charset="0"/>
                <a:cs typeface="Times New Roman" panose="02020603050405020304" pitchFamily="18" charset="0"/>
              </a:rPr>
              <a:t>” y dentro de esta crearemos el archivo llamado “index.js”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Interfaz de usuario gráfica, Aplicación, Chat o mensaje de texto&#10;&#10;Descripción generada automáticamente">
            <a:extLst>
              <a:ext uri="{FF2B5EF4-FFF2-40B4-BE49-F238E27FC236}">
                <a16:creationId xmlns:a16="http://schemas.microsoft.com/office/drawing/2014/main" id="{6806440D-B6B4-729C-8357-3EEBB986F1EC}"/>
              </a:ext>
            </a:extLst>
          </p:cNvPr>
          <p:cNvPicPr>
            <a:picLocks noChangeAspect="1"/>
          </p:cNvPicPr>
          <p:nvPr/>
        </p:nvPicPr>
        <p:blipFill>
          <a:blip r:embed="rId3"/>
          <a:stretch>
            <a:fillRect/>
          </a:stretch>
        </p:blipFill>
        <p:spPr>
          <a:xfrm>
            <a:off x="1505722" y="3885021"/>
            <a:ext cx="3411662" cy="2472563"/>
          </a:xfrm>
          <a:prstGeom prst="rect">
            <a:avLst/>
          </a:prstGeom>
        </p:spPr>
      </p:pic>
    </p:spTree>
    <p:extLst>
      <p:ext uri="{BB962C8B-B14F-4D97-AF65-F5344CB8AC3E}">
        <p14:creationId xmlns:p14="http://schemas.microsoft.com/office/powerpoint/2010/main" val="222264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BA0D5E9-FD6F-14B2-8924-244FA948417C}"/>
              </a:ext>
            </a:extLst>
          </p:cNvPr>
          <p:cNvSpPr txBox="1"/>
          <p:nvPr/>
        </p:nvSpPr>
        <p:spPr>
          <a:xfrm>
            <a:off x="304061" y="728561"/>
            <a:ext cx="10553330"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42: </a:t>
            </a:r>
            <a:r>
              <a:rPr lang="es-CO" sz="1800" dirty="0">
                <a:effectLst/>
                <a:latin typeface="Arial" panose="020B0604020202020204" pitchFamily="34" charset="0"/>
                <a:ea typeface="Calibri" panose="020F0502020204030204" pitchFamily="34" charset="0"/>
                <a:cs typeface="Times New Roman" panose="02020603050405020304" pitchFamily="18" charset="0"/>
              </a:rPr>
              <a:t>en el archivo index.js importamos los paquetes y configuramos el paquete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dotenv</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cargar variables de entorno.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5285514-1815-187B-47DE-FE15F9CEC6DF}"/>
              </a:ext>
            </a:extLst>
          </p:cNvPr>
          <p:cNvPicPr>
            <a:picLocks noChangeAspect="1"/>
          </p:cNvPicPr>
          <p:nvPr/>
        </p:nvPicPr>
        <p:blipFill>
          <a:blip r:embed="rId2"/>
          <a:stretch>
            <a:fillRect/>
          </a:stretch>
        </p:blipFill>
        <p:spPr>
          <a:xfrm>
            <a:off x="1629809" y="2423661"/>
            <a:ext cx="8197213" cy="2547833"/>
          </a:xfrm>
          <a:prstGeom prst="rect">
            <a:avLst/>
          </a:prstGeom>
        </p:spPr>
      </p:pic>
    </p:spTree>
    <p:extLst>
      <p:ext uri="{BB962C8B-B14F-4D97-AF65-F5344CB8AC3E}">
        <p14:creationId xmlns:p14="http://schemas.microsoft.com/office/powerpoint/2010/main" val="2394839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3E9F7D-A94F-03AE-CA74-CA20CC3CD4F9}"/>
              </a:ext>
            </a:extLst>
          </p:cNvPr>
          <p:cNvSpPr txBox="1"/>
          <p:nvPr/>
        </p:nvSpPr>
        <p:spPr>
          <a:xfrm>
            <a:off x="3048740" y="1346733"/>
            <a:ext cx="6094520" cy="369332"/>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43: </a:t>
            </a:r>
            <a:r>
              <a:rPr lang="es-CO" sz="1800" kern="0" dirty="0">
                <a:effectLst/>
                <a:latin typeface="Arial" panose="020B0604020202020204" pitchFamily="34" charset="0"/>
                <a:ea typeface="Calibri" panose="020F0502020204030204" pitchFamily="34" charset="0"/>
              </a:rPr>
              <a:t>se inicializa la constante “</a:t>
            </a:r>
            <a:r>
              <a:rPr lang="es-CO" sz="1800" kern="0" dirty="0" err="1">
                <a:effectLst/>
                <a:latin typeface="Arial" panose="020B0604020202020204" pitchFamily="34" charset="0"/>
                <a:ea typeface="Calibri" panose="020F0502020204030204" pitchFamily="34" charset="0"/>
              </a:rPr>
              <a:t>webApp</a:t>
            </a:r>
            <a:endParaRPr lang="es-CO" dirty="0"/>
          </a:p>
        </p:txBody>
      </p:sp>
      <p:pic>
        <p:nvPicPr>
          <p:cNvPr id="4" name="Imagen 3" descr="Interfaz de usuario gráfica, Texto&#10;&#10;Descripción generada automáticamente">
            <a:extLst>
              <a:ext uri="{FF2B5EF4-FFF2-40B4-BE49-F238E27FC236}">
                <a16:creationId xmlns:a16="http://schemas.microsoft.com/office/drawing/2014/main" id="{F81E1355-0D4B-B672-A2FD-AD51CAE78ABB}"/>
              </a:ext>
            </a:extLst>
          </p:cNvPr>
          <p:cNvPicPr>
            <a:picLocks noChangeAspect="1"/>
          </p:cNvPicPr>
          <p:nvPr/>
        </p:nvPicPr>
        <p:blipFill>
          <a:blip r:embed="rId2"/>
          <a:stretch>
            <a:fillRect/>
          </a:stretch>
        </p:blipFill>
        <p:spPr>
          <a:xfrm>
            <a:off x="1592072" y="2454059"/>
            <a:ext cx="8736751" cy="2552947"/>
          </a:xfrm>
          <a:prstGeom prst="rect">
            <a:avLst/>
          </a:prstGeom>
        </p:spPr>
      </p:pic>
    </p:spTree>
    <p:extLst>
      <p:ext uri="{BB962C8B-B14F-4D97-AF65-F5344CB8AC3E}">
        <p14:creationId xmlns:p14="http://schemas.microsoft.com/office/powerpoint/2010/main" val="4107955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8CBFA07-6306-6C31-5942-92149A46C522}"/>
              </a:ext>
            </a:extLst>
          </p:cNvPr>
          <p:cNvSpPr txBox="1"/>
          <p:nvPr/>
        </p:nvSpPr>
        <p:spPr>
          <a:xfrm>
            <a:off x="186431" y="419919"/>
            <a:ext cx="10635448" cy="1262846"/>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44: </a:t>
            </a:r>
            <a:r>
              <a:rPr lang="es-CO" sz="1800" dirty="0">
                <a:effectLst/>
                <a:latin typeface="Arial" panose="020B0604020202020204" pitchFamily="34" charset="0"/>
                <a:ea typeface="Calibri" panose="020F0502020204030204" pitchFamily="34" charset="0"/>
                <a:cs typeface="Times New Roman" panose="02020603050405020304" pitchFamily="18" charset="0"/>
              </a:rPr>
              <a:t>Este middleware se utiliza para analizar datos codificados en la URL (línea 10), permite analizar datos codificados en la URL con una sintaxis más rica(línea 11), se utiliza para analizar el cuerpo de las solicitudes en formato JSON (línea 13)(El middleware es un software con el que las diferentes aplicaciones se comunican entre sí)</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30E014C-DE88-19DE-234E-DAA541671F20}"/>
              </a:ext>
            </a:extLst>
          </p:cNvPr>
          <p:cNvPicPr>
            <a:picLocks noChangeAspect="1"/>
          </p:cNvPicPr>
          <p:nvPr/>
        </p:nvPicPr>
        <p:blipFill>
          <a:blip r:embed="rId2"/>
          <a:stretch>
            <a:fillRect/>
          </a:stretch>
        </p:blipFill>
        <p:spPr>
          <a:xfrm>
            <a:off x="723265" y="2298484"/>
            <a:ext cx="10651034" cy="3285569"/>
          </a:xfrm>
          <a:prstGeom prst="rect">
            <a:avLst/>
          </a:prstGeom>
        </p:spPr>
      </p:pic>
    </p:spTree>
    <p:extLst>
      <p:ext uri="{BB962C8B-B14F-4D97-AF65-F5344CB8AC3E}">
        <p14:creationId xmlns:p14="http://schemas.microsoft.com/office/powerpoint/2010/main" val="202365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A16DF194-3E4F-0C38-A32A-EBE160756D40}"/>
              </a:ext>
            </a:extLst>
          </p:cNvPr>
          <p:cNvSpPr txBox="1"/>
          <p:nvPr/>
        </p:nvSpPr>
        <p:spPr>
          <a:xfrm>
            <a:off x="571455" y="1665606"/>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12" name="CuadroTexto 11">
            <a:extLst>
              <a:ext uri="{FF2B5EF4-FFF2-40B4-BE49-F238E27FC236}">
                <a16:creationId xmlns:a16="http://schemas.microsoft.com/office/drawing/2014/main" id="{46D1A3BE-8031-96C0-2DD0-E9C0A2A09DF2}"/>
              </a:ext>
            </a:extLst>
          </p:cNvPr>
          <p:cNvSpPr txBox="1"/>
          <p:nvPr/>
        </p:nvSpPr>
        <p:spPr>
          <a:xfrm>
            <a:off x="571455" y="3427971"/>
            <a:ext cx="4991752" cy="999248"/>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1: </a:t>
            </a:r>
            <a:r>
              <a:rPr lang="es-CO" sz="1867" dirty="0">
                <a:latin typeface="Arial" panose="020B0604020202020204" pitchFamily="34" charset="0"/>
                <a:ea typeface="Calibri" panose="020F0502020204030204" pitchFamily="34" charset="0"/>
                <a:cs typeface="Times New Roman" panose="02020603050405020304" pitchFamily="18" charset="0"/>
              </a:rPr>
              <a:t>Escribimos en Google “Visual Studio Code” y seleccionamos donde dice “Download”.</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ángulo 13">
            <a:extLst>
              <a:ext uri="{FF2B5EF4-FFF2-40B4-BE49-F238E27FC236}">
                <a16:creationId xmlns:a16="http://schemas.microsoft.com/office/drawing/2014/main" id="{690F6F61-72AE-D2F6-4525-DAC7B9B5F426}"/>
              </a:ext>
            </a:extLst>
          </p:cNvPr>
          <p:cNvSpPr/>
          <p:nvPr/>
        </p:nvSpPr>
        <p:spPr>
          <a:xfrm>
            <a:off x="841647" y="3174307"/>
            <a:ext cx="957983" cy="6095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pic>
        <p:nvPicPr>
          <p:cNvPr id="15" name="Imagen 14">
            <a:extLst>
              <a:ext uri="{FF2B5EF4-FFF2-40B4-BE49-F238E27FC236}">
                <a16:creationId xmlns:a16="http://schemas.microsoft.com/office/drawing/2014/main" id="{69563E70-F46F-3270-223C-01A3D4C67DEC}"/>
              </a:ext>
            </a:extLst>
          </p:cNvPr>
          <p:cNvPicPr>
            <a:picLocks noChangeAspect="1"/>
          </p:cNvPicPr>
          <p:nvPr/>
        </p:nvPicPr>
        <p:blipFill rotWithShape="1">
          <a:blip r:embed="rId2"/>
          <a:srcRect l="9438" r="35871"/>
          <a:stretch/>
        </p:blipFill>
        <p:spPr bwMode="auto">
          <a:xfrm>
            <a:off x="6907346" y="15394"/>
            <a:ext cx="5311533" cy="6857999"/>
          </a:xfrm>
          <a:prstGeom prst="rect">
            <a:avLst/>
          </a:prstGeom>
          <a:ln>
            <a:noFill/>
          </a:ln>
          <a:extLst>
            <a:ext uri="{53640926-AAD7-44D8-BBD7-CCE9431645EC}">
              <a14:shadowObscured xmlns:a14="http://schemas.microsoft.com/office/drawing/2010/main"/>
            </a:ext>
          </a:extLst>
        </p:spPr>
      </p:pic>
      <p:pic>
        <p:nvPicPr>
          <p:cNvPr id="16" name="Imagen 15">
            <a:extLst>
              <a:ext uri="{FF2B5EF4-FFF2-40B4-BE49-F238E27FC236}">
                <a16:creationId xmlns:a16="http://schemas.microsoft.com/office/drawing/2014/main" id="{D7B20E92-B09A-764B-4373-56405CB8766A}"/>
              </a:ext>
            </a:extLst>
          </p:cNvPr>
          <p:cNvPicPr>
            <a:picLocks noChangeAspect="1"/>
          </p:cNvPicPr>
          <p:nvPr/>
        </p:nvPicPr>
        <p:blipFill>
          <a:blip r:embed="rId3"/>
          <a:stretch>
            <a:fillRect/>
          </a:stretch>
        </p:blipFill>
        <p:spPr>
          <a:xfrm>
            <a:off x="11219617" y="5769583"/>
            <a:ext cx="811391" cy="790587"/>
          </a:xfrm>
          <a:prstGeom prst="rect">
            <a:avLst/>
          </a:prstGeom>
        </p:spPr>
      </p:pic>
      <p:cxnSp>
        <p:nvCxnSpPr>
          <p:cNvPr id="17" name="Conector recto de flecha 16">
            <a:extLst>
              <a:ext uri="{FF2B5EF4-FFF2-40B4-BE49-F238E27FC236}">
                <a16:creationId xmlns:a16="http://schemas.microsoft.com/office/drawing/2014/main" id="{11399240-079E-F65C-A796-7C3B475B0E82}"/>
              </a:ext>
            </a:extLst>
          </p:cNvPr>
          <p:cNvCxnSpPr>
            <a:cxnSpLocks/>
          </p:cNvCxnSpPr>
          <p:nvPr/>
        </p:nvCxnSpPr>
        <p:spPr>
          <a:xfrm flipH="1">
            <a:off x="10233061" y="2760243"/>
            <a:ext cx="1273996" cy="0"/>
          </a:xfrm>
          <a:prstGeom prst="straightConnector1">
            <a:avLst/>
          </a:prstGeom>
          <a:ln>
            <a:solidFill>
              <a:srgbClr val="FF66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7699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F9DB3E4-3CD4-80A1-28F0-0422D75BBD9E}"/>
              </a:ext>
            </a:extLst>
          </p:cNvPr>
          <p:cNvSpPr txBox="1"/>
          <p:nvPr/>
        </p:nvSpPr>
        <p:spPr>
          <a:xfrm>
            <a:off x="509864" y="1098684"/>
            <a:ext cx="10606596"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45</a:t>
            </a:r>
            <a:r>
              <a:rPr lang="es-CO" sz="1800" dirty="0">
                <a:effectLst/>
                <a:latin typeface="Arial" panose="020B0604020202020204" pitchFamily="34" charset="0"/>
                <a:ea typeface="Calibri" panose="020F0502020204030204" pitchFamily="34" charset="0"/>
                <a:cs typeface="Times New Roman" panose="02020603050405020304" pitchFamily="18" charset="0"/>
              </a:rPr>
              <a:t>:  configurando el puerto del servidor mediante una variable de entorno llamada PORT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8B558FF7-3FC3-BD6C-5002-7B4876EA6E3B}"/>
              </a:ext>
            </a:extLst>
          </p:cNvPr>
          <p:cNvPicPr>
            <a:picLocks noChangeAspect="1"/>
          </p:cNvPicPr>
          <p:nvPr/>
        </p:nvPicPr>
        <p:blipFill>
          <a:blip r:embed="rId2"/>
          <a:stretch>
            <a:fillRect/>
          </a:stretch>
        </p:blipFill>
        <p:spPr>
          <a:xfrm>
            <a:off x="509864" y="2185848"/>
            <a:ext cx="10230500" cy="2767891"/>
          </a:xfrm>
          <a:prstGeom prst="rect">
            <a:avLst/>
          </a:prstGeom>
        </p:spPr>
      </p:pic>
    </p:spTree>
    <p:extLst>
      <p:ext uri="{BB962C8B-B14F-4D97-AF65-F5344CB8AC3E}">
        <p14:creationId xmlns:p14="http://schemas.microsoft.com/office/powerpoint/2010/main" val="60530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08D2B88-B461-F090-194C-F261379DD295}"/>
              </a:ext>
            </a:extLst>
          </p:cNvPr>
          <p:cNvSpPr txBox="1"/>
          <p:nvPr/>
        </p:nvSpPr>
        <p:spPr>
          <a:xfrm>
            <a:off x="259671" y="357775"/>
            <a:ext cx="10526698" cy="1262846"/>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46</a:t>
            </a:r>
            <a:r>
              <a:rPr lang="es-CO" sz="1800" dirty="0">
                <a:effectLst/>
                <a:latin typeface="Arial" panose="020B0604020202020204" pitchFamily="34" charset="0"/>
                <a:ea typeface="Calibri" panose="020F0502020204030204" pitchFamily="34" charset="0"/>
                <a:cs typeface="Times New Roman" panose="02020603050405020304" pitchFamily="18" charset="0"/>
              </a:rPr>
              <a:t>: Esto configura un manejador de rutas para las solicitudes HTTP GET en la ruta raíz (línea 19), Este es el manejador de la ruta, una función que se ejecutará cuando se reciba una solicitud GET en la ruta raíz. Toma dos argumentos,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req</a:t>
            </a:r>
            <a:r>
              <a:rPr lang="es-CO" sz="1800" dirty="0">
                <a:effectLst/>
                <a:latin typeface="Arial" panose="020B0604020202020204" pitchFamily="34" charset="0"/>
                <a:ea typeface="Calibri" panose="020F0502020204030204" pitchFamily="34" charset="0"/>
                <a:cs typeface="Times New Roman" panose="02020603050405020304" pitchFamily="18" charset="0"/>
              </a:rPr>
              <a:t> (la solicitud) y res (la respuesta). En este caso, simplemente envía la respuesta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hello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world</a:t>
            </a:r>
            <a:r>
              <a:rPr lang="es-CO" sz="1800" dirty="0">
                <a:effectLst/>
                <a:latin typeface="Arial" panose="020B0604020202020204" pitchFamily="34" charset="0"/>
                <a:ea typeface="Calibri" panose="020F0502020204030204" pitchFamily="34" charset="0"/>
                <a:cs typeface="Times New Roman" panose="02020603050405020304" pitchFamily="18" charset="0"/>
              </a:rPr>
              <a:t>.!" al cliente (línea 20).</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8967E298-921A-167B-4045-6F998C5598BC}"/>
              </a:ext>
            </a:extLst>
          </p:cNvPr>
          <p:cNvPicPr>
            <a:picLocks noChangeAspect="1"/>
          </p:cNvPicPr>
          <p:nvPr/>
        </p:nvPicPr>
        <p:blipFill>
          <a:blip r:embed="rId2"/>
          <a:stretch>
            <a:fillRect/>
          </a:stretch>
        </p:blipFill>
        <p:spPr>
          <a:xfrm>
            <a:off x="895448" y="2406958"/>
            <a:ext cx="10190721" cy="3416793"/>
          </a:xfrm>
          <a:prstGeom prst="rect">
            <a:avLst/>
          </a:prstGeom>
        </p:spPr>
      </p:pic>
    </p:spTree>
    <p:extLst>
      <p:ext uri="{BB962C8B-B14F-4D97-AF65-F5344CB8AC3E}">
        <p14:creationId xmlns:p14="http://schemas.microsoft.com/office/powerpoint/2010/main" val="849270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FFB575A-69A6-DDE5-54E6-76C188D296FF}"/>
              </a:ext>
            </a:extLst>
          </p:cNvPr>
          <p:cNvSpPr txBox="1"/>
          <p:nvPr/>
        </p:nvSpPr>
        <p:spPr>
          <a:xfrm>
            <a:off x="321814" y="213656"/>
            <a:ext cx="10659863"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47: </a:t>
            </a:r>
            <a:r>
              <a:rPr lang="es-CO" sz="1800" dirty="0">
                <a:effectLst/>
                <a:latin typeface="Arial" panose="020B0604020202020204" pitchFamily="34" charset="0"/>
                <a:ea typeface="Calibri" panose="020F0502020204030204" pitchFamily="34" charset="0"/>
                <a:cs typeface="Times New Roman" panose="02020603050405020304" pitchFamily="18" charset="0"/>
              </a:rPr>
              <a:t>estás configurando una ruta en tu aplicación Express que maneja solicitudes POST en la ruta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whatsapp</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CD20B7E2-7735-C568-6DA1-C620284DFF3C}"/>
              </a:ext>
            </a:extLst>
          </p:cNvPr>
          <p:cNvPicPr>
            <a:picLocks noChangeAspect="1"/>
          </p:cNvPicPr>
          <p:nvPr/>
        </p:nvPicPr>
        <p:blipFill>
          <a:blip r:embed="rId2"/>
          <a:stretch>
            <a:fillRect/>
          </a:stretch>
        </p:blipFill>
        <p:spPr>
          <a:xfrm>
            <a:off x="250792" y="1031887"/>
            <a:ext cx="10562209" cy="2105749"/>
          </a:xfrm>
          <a:prstGeom prst="rect">
            <a:avLst/>
          </a:prstGeom>
        </p:spPr>
      </p:pic>
      <p:sp>
        <p:nvSpPr>
          <p:cNvPr id="6" name="CuadroTexto 5">
            <a:extLst>
              <a:ext uri="{FF2B5EF4-FFF2-40B4-BE49-F238E27FC236}">
                <a16:creationId xmlns:a16="http://schemas.microsoft.com/office/drawing/2014/main" id="{017C138D-4FFC-C577-4668-D85CC3DC3B34}"/>
              </a:ext>
            </a:extLst>
          </p:cNvPr>
          <p:cNvSpPr txBox="1"/>
          <p:nvPr/>
        </p:nvSpPr>
        <p:spPr>
          <a:xfrm>
            <a:off x="321814" y="3507301"/>
            <a:ext cx="11636407" cy="966483"/>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48</a:t>
            </a:r>
            <a:r>
              <a:rPr lang="es-CO" sz="1800" dirty="0">
                <a:effectLst/>
                <a:latin typeface="Arial" panose="020B0604020202020204" pitchFamily="34" charset="0"/>
                <a:ea typeface="Calibri" panose="020F0502020204030204" pitchFamily="34" charset="0"/>
                <a:cs typeface="Times New Roman" panose="02020603050405020304" pitchFamily="18" charset="0"/>
              </a:rPr>
              <a:t>: inicia tu servidor Express y lo hace escuchar en el puerto definido por la variable PORT. El segundo argumento de listen es una función de devolución de llamada que se ejecutará una vez que el servidor esté listo para recibir conexiones.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Texto&#10;&#10;Descripción generada automáticamente">
            <a:extLst>
              <a:ext uri="{FF2B5EF4-FFF2-40B4-BE49-F238E27FC236}">
                <a16:creationId xmlns:a16="http://schemas.microsoft.com/office/drawing/2014/main" id="{7984BA4C-B060-28D8-86B3-FA1AAAB9389C}"/>
              </a:ext>
            </a:extLst>
          </p:cNvPr>
          <p:cNvPicPr>
            <a:picLocks noChangeAspect="1"/>
          </p:cNvPicPr>
          <p:nvPr/>
        </p:nvPicPr>
        <p:blipFill>
          <a:blip r:embed="rId3"/>
          <a:stretch>
            <a:fillRect/>
          </a:stretch>
        </p:blipFill>
        <p:spPr>
          <a:xfrm>
            <a:off x="321814" y="4675165"/>
            <a:ext cx="11282406" cy="1485938"/>
          </a:xfrm>
          <a:prstGeom prst="rect">
            <a:avLst/>
          </a:prstGeom>
        </p:spPr>
      </p:pic>
    </p:spTree>
    <p:extLst>
      <p:ext uri="{BB962C8B-B14F-4D97-AF65-F5344CB8AC3E}">
        <p14:creationId xmlns:p14="http://schemas.microsoft.com/office/powerpoint/2010/main" val="152117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370F0E8-E551-1913-5AE3-2659E2D735CF}"/>
              </a:ext>
            </a:extLst>
          </p:cNvPr>
          <p:cNvSpPr txBox="1"/>
          <p:nvPr/>
        </p:nvSpPr>
        <p:spPr>
          <a:xfrm>
            <a:off x="3048740" y="1203594"/>
            <a:ext cx="6094520" cy="407035"/>
          </a:xfrm>
          <a:prstGeom prst="rect">
            <a:avLst/>
          </a:prstGeom>
          <a:noFill/>
        </p:spPr>
        <p:txBody>
          <a:bodyPr wrap="square">
            <a:spAutoFit/>
          </a:bodyPr>
          <a:lstStyle/>
          <a:p>
            <a:pPr>
              <a:lnSpc>
                <a:spcPct val="107000"/>
              </a:lnSpc>
              <a:spcAft>
                <a:spcPts val="800"/>
              </a:spcAft>
            </a:pPr>
            <a:r>
              <a:rPr lang="es-CO" sz="1800" b="1" dirty="0">
                <a:effectLst/>
                <a:latin typeface="Calibri" panose="020F0502020204030204" pitchFamily="34" charset="0"/>
                <a:ea typeface="Calibri" panose="020F0502020204030204" pitchFamily="34" charset="0"/>
                <a:cs typeface="Times New Roman" panose="02020603050405020304" pitchFamily="18" charset="0"/>
              </a:rPr>
              <a:t>Paso 49: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consola instalamos los paquetes</a:t>
            </a:r>
            <a:r>
              <a:rPr lang="es-CO" sz="2000" b="1" dirty="0">
                <a:effectLst/>
                <a:latin typeface="Calibri" panose="020F050202020403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93B5FC22-2400-4D49-2BEE-B7DAD5834427}"/>
              </a:ext>
            </a:extLst>
          </p:cNvPr>
          <p:cNvPicPr>
            <a:picLocks noChangeAspect="1"/>
          </p:cNvPicPr>
          <p:nvPr/>
        </p:nvPicPr>
        <p:blipFill>
          <a:blip r:embed="rId2"/>
          <a:stretch>
            <a:fillRect/>
          </a:stretch>
        </p:blipFill>
        <p:spPr>
          <a:xfrm>
            <a:off x="1762603" y="2137512"/>
            <a:ext cx="8666793" cy="2582975"/>
          </a:xfrm>
          <a:prstGeom prst="rect">
            <a:avLst/>
          </a:prstGeom>
        </p:spPr>
      </p:pic>
    </p:spTree>
    <p:extLst>
      <p:ext uri="{BB962C8B-B14F-4D97-AF65-F5344CB8AC3E}">
        <p14:creationId xmlns:p14="http://schemas.microsoft.com/office/powerpoint/2010/main" val="1241813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45E2271-53BA-B483-7432-4A0AB048BB8A}"/>
              </a:ext>
            </a:extLst>
          </p:cNvPr>
          <p:cNvSpPr txBox="1"/>
          <p:nvPr/>
        </p:nvSpPr>
        <p:spPr>
          <a:xfrm>
            <a:off x="517124" y="3031698"/>
            <a:ext cx="6094520" cy="923330"/>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50</a:t>
            </a:r>
            <a:r>
              <a:rPr lang="es-CO" sz="1800" kern="0" dirty="0">
                <a:effectLst/>
                <a:latin typeface="Arial" panose="020B0604020202020204" pitchFamily="34" charset="0"/>
                <a:ea typeface="Calibri" panose="020F0502020204030204" pitchFamily="34" charset="0"/>
              </a:rPr>
              <a:t>: se nos creara una carpeta llamada </a:t>
            </a:r>
            <a:r>
              <a:rPr lang="es-CO" sz="1800" kern="0" dirty="0" err="1">
                <a:effectLst/>
                <a:latin typeface="Arial" panose="020B0604020202020204" pitchFamily="34" charset="0"/>
                <a:ea typeface="Calibri" panose="020F0502020204030204" pitchFamily="34" charset="0"/>
              </a:rPr>
              <a:t>node_modules</a:t>
            </a:r>
            <a:r>
              <a:rPr lang="es-CO" sz="1800" kern="0" dirty="0">
                <a:effectLst/>
                <a:latin typeface="Arial" panose="020B0604020202020204" pitchFamily="34" charset="0"/>
                <a:ea typeface="Calibri" panose="020F0502020204030204" pitchFamily="34" charset="0"/>
              </a:rPr>
              <a:t> y un archivo </a:t>
            </a:r>
            <a:r>
              <a:rPr lang="es-CO" sz="1800" kern="0" dirty="0" err="1">
                <a:effectLst/>
                <a:latin typeface="Arial" panose="020B0604020202020204" pitchFamily="34" charset="0"/>
                <a:ea typeface="Calibri" panose="020F0502020204030204" pitchFamily="34" charset="0"/>
              </a:rPr>
              <a:t>package_lock.json</a:t>
            </a:r>
            <a:r>
              <a:rPr lang="es-CO" sz="1800" kern="0" dirty="0">
                <a:effectLst/>
                <a:latin typeface="Arial" panose="020B0604020202020204" pitchFamily="34" charset="0"/>
                <a:ea typeface="Calibri" panose="020F0502020204030204" pitchFamily="34" charset="0"/>
              </a:rPr>
              <a:t>, en la carpeta raíz crearemos un archivo llamado “.</a:t>
            </a:r>
            <a:r>
              <a:rPr lang="es-CO" sz="1800" kern="0" dirty="0" err="1">
                <a:effectLst/>
                <a:latin typeface="Arial" panose="020B0604020202020204" pitchFamily="34" charset="0"/>
                <a:ea typeface="Calibri" panose="020F0502020204030204" pitchFamily="34" charset="0"/>
              </a:rPr>
              <a:t>env</a:t>
            </a:r>
            <a:r>
              <a:rPr lang="es-CO" sz="1800" kern="0" dirty="0">
                <a:effectLst/>
                <a:latin typeface="Arial" panose="020B0604020202020204" pitchFamily="34" charset="0"/>
                <a:ea typeface="Calibri" panose="020F0502020204030204" pitchFamily="34" charset="0"/>
              </a:rPr>
              <a:t>”</a:t>
            </a:r>
            <a:endParaRPr lang="es-CO" dirty="0"/>
          </a:p>
        </p:txBody>
      </p:sp>
      <p:pic>
        <p:nvPicPr>
          <p:cNvPr id="4" name="Imagen 3">
            <a:extLst>
              <a:ext uri="{FF2B5EF4-FFF2-40B4-BE49-F238E27FC236}">
                <a16:creationId xmlns:a16="http://schemas.microsoft.com/office/drawing/2014/main" id="{0E7A02BA-98E9-07EE-CA64-845903227762}"/>
              </a:ext>
            </a:extLst>
          </p:cNvPr>
          <p:cNvPicPr>
            <a:picLocks noChangeAspect="1"/>
          </p:cNvPicPr>
          <p:nvPr/>
        </p:nvPicPr>
        <p:blipFill>
          <a:blip r:embed="rId2"/>
          <a:stretch>
            <a:fillRect/>
          </a:stretch>
        </p:blipFill>
        <p:spPr>
          <a:xfrm>
            <a:off x="6731631" y="1394395"/>
            <a:ext cx="4465703" cy="4376090"/>
          </a:xfrm>
          <a:prstGeom prst="rect">
            <a:avLst/>
          </a:prstGeom>
        </p:spPr>
      </p:pic>
    </p:spTree>
    <p:extLst>
      <p:ext uri="{BB962C8B-B14F-4D97-AF65-F5344CB8AC3E}">
        <p14:creationId xmlns:p14="http://schemas.microsoft.com/office/powerpoint/2010/main" val="2743101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9FB343E-1089-7C32-E0FB-88B2BAD28B31}"/>
              </a:ext>
            </a:extLst>
          </p:cNvPr>
          <p:cNvSpPr txBox="1"/>
          <p:nvPr/>
        </p:nvSpPr>
        <p:spPr>
          <a:xfrm>
            <a:off x="312937" y="290815"/>
            <a:ext cx="8644631"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51</a:t>
            </a:r>
            <a:r>
              <a:rPr lang="es-CO" sz="1800" dirty="0">
                <a:effectLst/>
                <a:latin typeface="Arial" panose="020B0604020202020204" pitchFamily="34" charset="0"/>
                <a:ea typeface="Calibri" panose="020F0502020204030204" pitchFamily="34" charset="0"/>
                <a:cs typeface="Times New Roman" panose="02020603050405020304" pitchFamily="18" charset="0"/>
              </a:rPr>
              <a:t>: dentro de este creamos una variable PORT y le asignamos el valor 5000, este será el puerto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73570DAC-83A9-51B7-B22F-89E9ABE2741C}"/>
              </a:ext>
            </a:extLst>
          </p:cNvPr>
          <p:cNvPicPr>
            <a:picLocks noChangeAspect="1"/>
          </p:cNvPicPr>
          <p:nvPr/>
        </p:nvPicPr>
        <p:blipFill>
          <a:blip r:embed="rId2"/>
          <a:stretch>
            <a:fillRect/>
          </a:stretch>
        </p:blipFill>
        <p:spPr>
          <a:xfrm>
            <a:off x="380629" y="1137868"/>
            <a:ext cx="3889529" cy="2010466"/>
          </a:xfrm>
          <a:prstGeom prst="rect">
            <a:avLst/>
          </a:prstGeom>
        </p:spPr>
      </p:pic>
    </p:spTree>
    <p:extLst>
      <p:ext uri="{BB962C8B-B14F-4D97-AF65-F5344CB8AC3E}">
        <p14:creationId xmlns:p14="http://schemas.microsoft.com/office/powerpoint/2010/main" val="2860439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02C2A9-D231-2CF4-6BD8-0E53BC641A65}"/>
              </a:ext>
            </a:extLst>
          </p:cNvPr>
          <p:cNvSpPr txBox="1"/>
          <p:nvPr/>
        </p:nvSpPr>
        <p:spPr>
          <a:xfrm>
            <a:off x="252273" y="178665"/>
            <a:ext cx="10809303"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52</a:t>
            </a:r>
            <a:r>
              <a:rPr lang="es-CO" sz="1800" dirty="0">
                <a:effectLst/>
                <a:latin typeface="Arial" panose="020B0604020202020204" pitchFamily="34" charset="0"/>
                <a:ea typeface="Calibri" panose="020F0502020204030204" pitchFamily="34" charset="0"/>
                <a:cs typeface="Times New Roman" panose="02020603050405020304" pitchFamily="18" charset="0"/>
              </a:rPr>
              <a:t>: nos vamos al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packege.json</a:t>
            </a:r>
            <a:r>
              <a:rPr lang="es-CO" sz="1800" dirty="0">
                <a:effectLst/>
                <a:latin typeface="Arial" panose="020B0604020202020204" pitchFamily="34" charset="0"/>
                <a:ea typeface="Calibri" panose="020F0502020204030204" pitchFamily="34" charset="0"/>
                <a:cs typeface="Times New Roman" panose="02020603050405020304" pitchFamily="18" charset="0"/>
              </a:rPr>
              <a:t> y en scripts “test” lo cambiamos por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start</a:t>
            </a:r>
            <a:r>
              <a:rPr lang="es-CO" sz="1800" dirty="0">
                <a:effectLst/>
                <a:latin typeface="Arial" panose="020B0604020202020204" pitchFamily="34" charset="0"/>
                <a:ea typeface="Calibri" panose="020F0502020204030204" pitchFamily="34" charset="0"/>
                <a:cs typeface="Times New Roman" panose="02020603050405020304" pitchFamily="18" charset="0"/>
              </a:rPr>
              <a:t>” y en su interior escribimos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src</a:t>
            </a:r>
            <a:r>
              <a:rPr lang="es-CO" sz="1800" dirty="0">
                <a:effectLst/>
                <a:latin typeface="Arial" panose="020B0604020202020204" pitchFamily="34" charset="0"/>
                <a:ea typeface="Calibri" panose="020F0502020204030204" pitchFamily="34" charset="0"/>
                <a:cs typeface="Times New Roman" panose="02020603050405020304" pitchFamily="18" charset="0"/>
              </a:rPr>
              <a:t>/index.js” que es la ruta del archivo que usaremos para iniciar el proyecto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60571935-8CE5-1C80-2522-00A362AC3FE4}"/>
              </a:ext>
            </a:extLst>
          </p:cNvPr>
          <p:cNvPicPr>
            <a:picLocks noChangeAspect="1"/>
          </p:cNvPicPr>
          <p:nvPr/>
        </p:nvPicPr>
        <p:blipFill>
          <a:blip r:embed="rId2"/>
          <a:stretch>
            <a:fillRect/>
          </a:stretch>
        </p:blipFill>
        <p:spPr>
          <a:xfrm>
            <a:off x="1491456" y="940308"/>
            <a:ext cx="8330935" cy="5622768"/>
          </a:xfrm>
          <a:prstGeom prst="rect">
            <a:avLst/>
          </a:prstGeom>
        </p:spPr>
      </p:pic>
    </p:spTree>
    <p:extLst>
      <p:ext uri="{BB962C8B-B14F-4D97-AF65-F5344CB8AC3E}">
        <p14:creationId xmlns:p14="http://schemas.microsoft.com/office/powerpoint/2010/main" val="2576453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C6D2CC-865F-F572-E35F-C5496EA3F999}"/>
              </a:ext>
            </a:extLst>
          </p:cNvPr>
          <p:cNvSpPr txBox="1"/>
          <p:nvPr/>
        </p:nvSpPr>
        <p:spPr>
          <a:xfrm>
            <a:off x="392833" y="1057034"/>
            <a:ext cx="10597722" cy="1452192"/>
          </a:xfrm>
          <a:prstGeom prst="rect">
            <a:avLst/>
          </a:prstGeom>
          <a:noFill/>
        </p:spPr>
        <p:txBody>
          <a:bodyPr wrap="square">
            <a:spAutoFit/>
          </a:bodyPr>
          <a:lstStyle/>
          <a:p>
            <a:pPr algn="just">
              <a:lnSpc>
                <a:spcPct val="107000"/>
              </a:lnSpc>
              <a:spcAft>
                <a:spcPts val="800"/>
              </a:spcAft>
            </a:pPr>
            <a:r>
              <a:rPr lang="es-CO" sz="2800" b="1" dirty="0">
                <a:effectLst/>
                <a:latin typeface="Arial" panose="020B0604020202020204" pitchFamily="34" charset="0"/>
                <a:ea typeface="Calibri" panose="020F0502020204030204" pitchFamily="34" charset="0"/>
                <a:cs typeface="Times New Roman" panose="02020603050405020304" pitchFamily="18" charset="0"/>
              </a:rPr>
              <a:t>Paso 53: </a:t>
            </a:r>
            <a:r>
              <a:rPr lang="es-CO" sz="2800" dirty="0">
                <a:effectLst/>
                <a:latin typeface="Arial" panose="020B0604020202020204" pitchFamily="34" charset="0"/>
                <a:ea typeface="Calibri" panose="020F0502020204030204" pitchFamily="34" charset="0"/>
                <a:cs typeface="Times New Roman" panose="02020603050405020304" pitchFamily="18" charset="0"/>
              </a:rPr>
              <a:t>ahora en la consola escribimos “</a:t>
            </a:r>
            <a:r>
              <a:rPr lang="es-CO" sz="2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2800" dirty="0">
                <a:effectLst/>
                <a:latin typeface="Arial" panose="020B0604020202020204" pitchFamily="34" charset="0"/>
                <a:ea typeface="Calibri" panose="020F0502020204030204" pitchFamily="34" charset="0"/>
                <a:cs typeface="Times New Roman" panose="02020603050405020304" pitchFamily="18" charset="0"/>
              </a:rPr>
              <a:t> </a:t>
            </a:r>
            <a:r>
              <a:rPr lang="es-CO" sz="2800" dirty="0" err="1">
                <a:effectLst/>
                <a:latin typeface="Arial" panose="020B0604020202020204" pitchFamily="34" charset="0"/>
                <a:ea typeface="Calibri" panose="020F0502020204030204" pitchFamily="34" charset="0"/>
                <a:cs typeface="Times New Roman" panose="02020603050405020304" pitchFamily="18" charset="0"/>
              </a:rPr>
              <a:t>install</a:t>
            </a:r>
            <a:r>
              <a:rPr lang="es-CO" sz="2800" dirty="0">
                <a:effectLst/>
                <a:latin typeface="Arial" panose="020B0604020202020204" pitchFamily="34" charset="0"/>
                <a:ea typeface="Calibri" panose="020F0502020204030204" pitchFamily="34" charset="0"/>
                <a:cs typeface="Times New Roman" panose="02020603050405020304" pitchFamily="18" charset="0"/>
              </a:rPr>
              <a:t> -g </a:t>
            </a:r>
            <a:r>
              <a:rPr lang="es-CO" sz="2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2800" dirty="0">
                <a:effectLst/>
                <a:latin typeface="Arial" panose="020B0604020202020204" pitchFamily="34" charset="0"/>
                <a:ea typeface="Calibri" panose="020F0502020204030204" pitchFamily="34" charset="0"/>
                <a:cs typeface="Times New Roman" panose="02020603050405020304" pitchFamily="18" charset="0"/>
              </a:rPr>
              <a:t>” el cual realizara los cambios que detecte automáticamente en el proyecto</a:t>
            </a:r>
            <a:r>
              <a:rPr lang="es-CO" sz="2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7DCFDDDD-C466-0516-6A27-54363131D3D3}"/>
              </a:ext>
            </a:extLst>
          </p:cNvPr>
          <p:cNvPicPr>
            <a:picLocks noChangeAspect="1"/>
          </p:cNvPicPr>
          <p:nvPr/>
        </p:nvPicPr>
        <p:blipFill>
          <a:blip r:embed="rId2"/>
          <a:stretch>
            <a:fillRect/>
          </a:stretch>
        </p:blipFill>
        <p:spPr>
          <a:xfrm>
            <a:off x="1539725" y="3365191"/>
            <a:ext cx="7984341" cy="1171297"/>
          </a:xfrm>
          <a:prstGeom prst="rect">
            <a:avLst/>
          </a:prstGeom>
        </p:spPr>
      </p:pic>
    </p:spTree>
    <p:extLst>
      <p:ext uri="{BB962C8B-B14F-4D97-AF65-F5344CB8AC3E}">
        <p14:creationId xmlns:p14="http://schemas.microsoft.com/office/powerpoint/2010/main" val="1548228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2D4F907-D35E-2987-6791-623E195B9FA6}"/>
              </a:ext>
            </a:extLst>
          </p:cNvPr>
          <p:cNvSpPr txBox="1"/>
          <p:nvPr/>
        </p:nvSpPr>
        <p:spPr>
          <a:xfrm>
            <a:off x="1083077" y="822949"/>
            <a:ext cx="10129420" cy="523220"/>
          </a:xfrm>
          <a:prstGeom prst="rect">
            <a:avLst/>
          </a:prstGeom>
          <a:noFill/>
        </p:spPr>
        <p:txBody>
          <a:bodyPr wrap="square">
            <a:spAutoFit/>
          </a:bodyPr>
          <a:lstStyle/>
          <a:p>
            <a:r>
              <a:rPr lang="es-CO" sz="2800" b="1" kern="0" dirty="0">
                <a:effectLst/>
                <a:latin typeface="Calibri" panose="020F0502020204030204" pitchFamily="34" charset="0"/>
                <a:ea typeface="Calibri" panose="020F0502020204030204" pitchFamily="34" charset="0"/>
                <a:cs typeface="Times New Roman" panose="02020603050405020304" pitchFamily="18" charset="0"/>
              </a:rPr>
              <a:t>Paso 54:   </a:t>
            </a:r>
            <a:r>
              <a:rPr lang="es-CO" sz="2800" kern="0" dirty="0">
                <a:effectLst/>
                <a:latin typeface="Calibri" panose="020F0502020204030204" pitchFamily="34" charset="0"/>
                <a:ea typeface="Calibri" panose="020F0502020204030204" pitchFamily="34" charset="0"/>
                <a:cs typeface="Times New Roman" panose="02020603050405020304" pitchFamily="18" charset="0"/>
              </a:rPr>
              <a:t>en la consola escribimos “</a:t>
            </a:r>
            <a:r>
              <a:rPr lang="es-CO" sz="2800" kern="0" dirty="0" err="1">
                <a:effectLst/>
                <a:latin typeface="Calibri" panose="020F0502020204030204" pitchFamily="34" charset="0"/>
                <a:ea typeface="Calibri" panose="020F0502020204030204" pitchFamily="34" charset="0"/>
                <a:cs typeface="Times New Roman" panose="02020603050405020304" pitchFamily="18" charset="0"/>
              </a:rPr>
              <a:t>nodemon</a:t>
            </a:r>
            <a:r>
              <a:rPr lang="es-CO" sz="2800" kern="0" dirty="0">
                <a:effectLst/>
                <a:latin typeface="Calibri" panose="020F0502020204030204" pitchFamily="34" charset="0"/>
                <a:ea typeface="Calibri" panose="020F0502020204030204" pitchFamily="34" charset="0"/>
                <a:cs typeface="Times New Roman" panose="02020603050405020304" pitchFamily="18" charset="0"/>
              </a:rPr>
              <a:t> </a:t>
            </a:r>
            <a:r>
              <a:rPr lang="es-CO" sz="2800" kern="0" dirty="0" err="1">
                <a:effectLst/>
                <a:latin typeface="Calibri" panose="020F0502020204030204" pitchFamily="34" charset="0"/>
                <a:ea typeface="Calibri" panose="020F0502020204030204" pitchFamily="34" charset="0"/>
                <a:cs typeface="Times New Roman" panose="02020603050405020304" pitchFamily="18" charset="0"/>
              </a:rPr>
              <a:t>src</a:t>
            </a:r>
            <a:r>
              <a:rPr lang="es-CO" sz="2800" kern="0" dirty="0">
                <a:effectLst/>
                <a:latin typeface="Calibri" panose="020F0502020204030204" pitchFamily="34" charset="0"/>
                <a:ea typeface="Calibri" panose="020F0502020204030204" pitchFamily="34" charset="0"/>
                <a:cs typeface="Times New Roman" panose="02020603050405020304" pitchFamily="18" charset="0"/>
              </a:rPr>
              <a:t>/index.js</a:t>
            </a:r>
            <a:endParaRPr lang="es-CO" sz="2800" dirty="0"/>
          </a:p>
        </p:txBody>
      </p:sp>
      <p:pic>
        <p:nvPicPr>
          <p:cNvPr id="4" name="Imagen 3" descr="Texto&#10;&#10;Descripción generada automáticamente">
            <a:extLst>
              <a:ext uri="{FF2B5EF4-FFF2-40B4-BE49-F238E27FC236}">
                <a16:creationId xmlns:a16="http://schemas.microsoft.com/office/drawing/2014/main" id="{6FB859A5-960F-2839-189B-7F5EF319B1B8}"/>
              </a:ext>
            </a:extLst>
          </p:cNvPr>
          <p:cNvPicPr>
            <a:picLocks noChangeAspect="1"/>
          </p:cNvPicPr>
          <p:nvPr/>
        </p:nvPicPr>
        <p:blipFill>
          <a:blip r:embed="rId2"/>
          <a:stretch>
            <a:fillRect/>
          </a:stretch>
        </p:blipFill>
        <p:spPr>
          <a:xfrm>
            <a:off x="1509498" y="1594473"/>
            <a:ext cx="9173004" cy="3013038"/>
          </a:xfrm>
          <a:prstGeom prst="rect">
            <a:avLst/>
          </a:prstGeom>
        </p:spPr>
      </p:pic>
    </p:spTree>
    <p:extLst>
      <p:ext uri="{BB962C8B-B14F-4D97-AF65-F5344CB8AC3E}">
        <p14:creationId xmlns:p14="http://schemas.microsoft.com/office/powerpoint/2010/main" val="2403164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A2C987F-6A41-4B73-7A32-850BEAECFF63}"/>
              </a:ext>
            </a:extLst>
          </p:cNvPr>
          <p:cNvSpPr txBox="1"/>
          <p:nvPr/>
        </p:nvSpPr>
        <p:spPr>
          <a:xfrm>
            <a:off x="172375" y="261963"/>
            <a:ext cx="10507462"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en el buscador escribimos “localhost:5000” y nos debería salir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hello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world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540DF9F9-4DE3-D896-73F1-68C0B45847BD}"/>
              </a:ext>
            </a:extLst>
          </p:cNvPr>
          <p:cNvPicPr>
            <a:picLocks noChangeAspect="1"/>
          </p:cNvPicPr>
          <p:nvPr/>
        </p:nvPicPr>
        <p:blipFill>
          <a:blip r:embed="rId2"/>
          <a:stretch>
            <a:fillRect/>
          </a:stretch>
        </p:blipFill>
        <p:spPr>
          <a:xfrm>
            <a:off x="259348" y="935670"/>
            <a:ext cx="4429125" cy="1790700"/>
          </a:xfrm>
          <a:prstGeom prst="rect">
            <a:avLst/>
          </a:prstGeom>
        </p:spPr>
      </p:pic>
      <p:sp>
        <p:nvSpPr>
          <p:cNvPr id="6" name="CuadroTexto 5">
            <a:extLst>
              <a:ext uri="{FF2B5EF4-FFF2-40B4-BE49-F238E27FC236}">
                <a16:creationId xmlns:a16="http://schemas.microsoft.com/office/drawing/2014/main" id="{87516C60-7992-082F-6D5C-24E84F60B5A9}"/>
              </a:ext>
            </a:extLst>
          </p:cNvPr>
          <p:cNvSpPr txBox="1"/>
          <p:nvPr/>
        </p:nvSpPr>
        <p:spPr>
          <a:xfrm>
            <a:off x="259348" y="2838707"/>
            <a:ext cx="11077436"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56: </a:t>
            </a:r>
            <a:r>
              <a:rPr lang="es-CO" sz="1800" dirty="0">
                <a:effectLst/>
                <a:latin typeface="Arial" panose="020B0604020202020204" pitchFamily="34" charset="0"/>
                <a:ea typeface="Calibri" panose="020F0502020204030204" pitchFamily="34" charset="0"/>
                <a:cs typeface="Times New Roman" panose="02020603050405020304" pitchFamily="18" charset="0"/>
              </a:rPr>
              <a:t>en Google buscamos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ngrok</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y le damos a la primera opción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FC62B7A7-F015-B12F-CD29-39B71E121775}"/>
              </a:ext>
            </a:extLst>
          </p:cNvPr>
          <p:cNvPicPr>
            <a:picLocks noChangeAspect="1"/>
          </p:cNvPicPr>
          <p:nvPr/>
        </p:nvPicPr>
        <p:blipFill>
          <a:blip r:embed="rId3"/>
          <a:stretch>
            <a:fillRect/>
          </a:stretch>
        </p:blipFill>
        <p:spPr>
          <a:xfrm>
            <a:off x="564490" y="3515344"/>
            <a:ext cx="8046850" cy="3061955"/>
          </a:xfrm>
          <a:prstGeom prst="rect">
            <a:avLst/>
          </a:prstGeom>
        </p:spPr>
      </p:pic>
    </p:spTree>
    <p:extLst>
      <p:ext uri="{BB962C8B-B14F-4D97-AF65-F5344CB8AC3E}">
        <p14:creationId xmlns:p14="http://schemas.microsoft.com/office/powerpoint/2010/main" val="353873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645EDB-5274-6C43-9029-E48942C57DEB}"/>
              </a:ext>
            </a:extLst>
          </p:cNvPr>
          <p:cNvSpPr txBox="1"/>
          <p:nvPr/>
        </p:nvSpPr>
        <p:spPr>
          <a:xfrm>
            <a:off x="1028655" y="31851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3" name="CuadroTexto 2">
            <a:extLst>
              <a:ext uri="{FF2B5EF4-FFF2-40B4-BE49-F238E27FC236}">
                <a16:creationId xmlns:a16="http://schemas.microsoft.com/office/drawing/2014/main" id="{42463E9E-E65E-9F16-2CF3-137CEBD69683}"/>
              </a:ext>
            </a:extLst>
          </p:cNvPr>
          <p:cNvSpPr txBox="1"/>
          <p:nvPr/>
        </p:nvSpPr>
        <p:spPr>
          <a:xfrm>
            <a:off x="1028655" y="2080880"/>
            <a:ext cx="4991752" cy="691792"/>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2: </a:t>
            </a:r>
            <a:r>
              <a:rPr lang="es-CO" sz="1867" dirty="0">
                <a:latin typeface="Arial" panose="020B0604020202020204" pitchFamily="34" charset="0"/>
                <a:ea typeface="Calibri" panose="020F0502020204030204" pitchFamily="34" charset="0"/>
                <a:cs typeface="Times New Roman" panose="02020603050405020304" pitchFamily="18" charset="0"/>
              </a:rPr>
              <a:t>Seleccionamos el sistema operativo que tenemos y lo descargamos.</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3D53D1BC-2C30-F702-6321-7784FF896509}"/>
              </a:ext>
            </a:extLst>
          </p:cNvPr>
          <p:cNvPicPr>
            <a:picLocks noChangeAspect="1"/>
          </p:cNvPicPr>
          <p:nvPr/>
        </p:nvPicPr>
        <p:blipFill rotWithShape="1">
          <a:blip r:embed="rId2"/>
          <a:srcRect t="15642" r="2648"/>
          <a:stretch/>
        </p:blipFill>
        <p:spPr>
          <a:xfrm>
            <a:off x="4787603" y="2697699"/>
            <a:ext cx="7051620" cy="3841787"/>
          </a:xfrm>
          <a:prstGeom prst="rect">
            <a:avLst/>
          </a:prstGeom>
          <a:ln>
            <a:solidFill>
              <a:schemeClr val="tx1"/>
            </a:solidFill>
          </a:ln>
        </p:spPr>
      </p:pic>
      <p:sp>
        <p:nvSpPr>
          <p:cNvPr id="7" name="Rectángulo 6">
            <a:extLst>
              <a:ext uri="{FF2B5EF4-FFF2-40B4-BE49-F238E27FC236}">
                <a16:creationId xmlns:a16="http://schemas.microsoft.com/office/drawing/2014/main" id="{34E8D0B5-9A96-F1AF-872E-9B57DCBDED1C}"/>
              </a:ext>
            </a:extLst>
          </p:cNvPr>
          <p:cNvSpPr/>
          <p:nvPr/>
        </p:nvSpPr>
        <p:spPr>
          <a:xfrm>
            <a:off x="1114022" y="1744341"/>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1023018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307F640-1738-E941-E98A-346A996BF154}"/>
              </a:ext>
            </a:extLst>
          </p:cNvPr>
          <p:cNvSpPr txBox="1"/>
          <p:nvPr/>
        </p:nvSpPr>
        <p:spPr>
          <a:xfrm>
            <a:off x="2514970" y="373732"/>
            <a:ext cx="7162060" cy="369332"/>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57</a:t>
            </a:r>
            <a:r>
              <a:rPr lang="es-CO" sz="1800" kern="0" dirty="0">
                <a:effectLst/>
                <a:latin typeface="Arial" panose="020B0604020202020204" pitchFamily="34" charset="0"/>
                <a:ea typeface="Calibri" panose="020F0502020204030204" pitchFamily="34" charset="0"/>
              </a:rPr>
              <a:t>: se nos abre esta pestaña, nos vamos arriba en </a:t>
            </a:r>
            <a:r>
              <a:rPr lang="es-CO" sz="1800" kern="0" dirty="0" err="1">
                <a:effectLst/>
                <a:latin typeface="Arial" panose="020B0604020202020204" pitchFamily="34" charset="0"/>
                <a:ea typeface="Calibri" panose="020F0502020204030204" pitchFamily="34" charset="0"/>
              </a:rPr>
              <a:t>download</a:t>
            </a:r>
            <a:endParaRPr lang="es-CO" dirty="0"/>
          </a:p>
        </p:txBody>
      </p:sp>
      <p:pic>
        <p:nvPicPr>
          <p:cNvPr id="4" name="Imagen 3" descr="Interfaz de usuario gráfica, Aplicación, Teams&#10;&#10;Descripción generada automáticamente">
            <a:extLst>
              <a:ext uri="{FF2B5EF4-FFF2-40B4-BE49-F238E27FC236}">
                <a16:creationId xmlns:a16="http://schemas.microsoft.com/office/drawing/2014/main" id="{862FCF46-E0D3-DF1F-0EAA-A9D6AB19C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203" y="1475912"/>
            <a:ext cx="8578487" cy="4338961"/>
          </a:xfrm>
          <a:prstGeom prst="rect">
            <a:avLst/>
          </a:prstGeom>
        </p:spPr>
      </p:pic>
    </p:spTree>
    <p:extLst>
      <p:ext uri="{BB962C8B-B14F-4D97-AF65-F5344CB8AC3E}">
        <p14:creationId xmlns:p14="http://schemas.microsoft.com/office/powerpoint/2010/main" val="370538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00C6637-9E7A-91D0-A029-C6143AF76051}"/>
              </a:ext>
            </a:extLst>
          </p:cNvPr>
          <p:cNvSpPr txBox="1"/>
          <p:nvPr/>
        </p:nvSpPr>
        <p:spPr>
          <a:xfrm>
            <a:off x="1999694" y="530513"/>
            <a:ext cx="7685843"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58</a:t>
            </a:r>
            <a:r>
              <a:rPr lang="es-CO" sz="1800" dirty="0">
                <a:effectLst/>
                <a:latin typeface="Arial" panose="020B0604020202020204" pitchFamily="34" charset="0"/>
                <a:ea typeface="Calibri" panose="020F0502020204030204" pitchFamily="34" charset="0"/>
                <a:cs typeface="Times New Roman" panose="02020603050405020304" pitchFamily="18" charset="0"/>
              </a:rPr>
              <a:t>:  elegimos nuestro sistema operativo y los bits y descargamos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F38DD78A-8DAD-EE2B-6956-8EAEB7DC3BFD}"/>
              </a:ext>
            </a:extLst>
          </p:cNvPr>
          <p:cNvPicPr>
            <a:picLocks noChangeAspect="1"/>
          </p:cNvPicPr>
          <p:nvPr/>
        </p:nvPicPr>
        <p:blipFill>
          <a:blip r:embed="rId2"/>
          <a:stretch>
            <a:fillRect/>
          </a:stretch>
        </p:blipFill>
        <p:spPr>
          <a:xfrm>
            <a:off x="2219805" y="1407311"/>
            <a:ext cx="7147683" cy="4602872"/>
          </a:xfrm>
          <a:prstGeom prst="rect">
            <a:avLst/>
          </a:prstGeom>
        </p:spPr>
      </p:pic>
    </p:spTree>
    <p:extLst>
      <p:ext uri="{BB962C8B-B14F-4D97-AF65-F5344CB8AC3E}">
        <p14:creationId xmlns:p14="http://schemas.microsoft.com/office/powerpoint/2010/main" val="756185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4010499-70CA-EBC1-B6AE-75513470B6FB}"/>
              </a:ext>
            </a:extLst>
          </p:cNvPr>
          <p:cNvSpPr txBox="1"/>
          <p:nvPr/>
        </p:nvSpPr>
        <p:spPr>
          <a:xfrm>
            <a:off x="443883" y="255305"/>
            <a:ext cx="10804124"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59:</a:t>
            </a:r>
            <a:r>
              <a:rPr lang="es-CO" sz="1800" dirty="0">
                <a:effectLst/>
                <a:latin typeface="Arial" panose="020B0604020202020204" pitchFamily="34" charset="0"/>
                <a:ea typeface="Calibri" panose="020F0502020204030204" pitchFamily="34" charset="0"/>
                <a:cs typeface="Times New Roman" panose="02020603050405020304" pitchFamily="18" charset="0"/>
              </a:rPr>
              <a:t> nos dará un archivo comprimido zip, los extraemos y abrimos, nos mandará a una consola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F8A1C657-CCDB-4E2A-883B-2FB28621A5A5}"/>
              </a:ext>
            </a:extLst>
          </p:cNvPr>
          <p:cNvPicPr>
            <a:picLocks noChangeAspect="1"/>
          </p:cNvPicPr>
          <p:nvPr/>
        </p:nvPicPr>
        <p:blipFill>
          <a:blip r:embed="rId2"/>
          <a:stretch>
            <a:fillRect/>
          </a:stretch>
        </p:blipFill>
        <p:spPr>
          <a:xfrm>
            <a:off x="3373515" y="909786"/>
            <a:ext cx="5226710" cy="5805681"/>
          </a:xfrm>
          <a:prstGeom prst="rect">
            <a:avLst/>
          </a:prstGeom>
        </p:spPr>
      </p:pic>
    </p:spTree>
    <p:extLst>
      <p:ext uri="{BB962C8B-B14F-4D97-AF65-F5344CB8AC3E}">
        <p14:creationId xmlns:p14="http://schemas.microsoft.com/office/powerpoint/2010/main" val="3688134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1F4A3EA-887D-99F9-5C36-99D29A3F1C96}"/>
              </a:ext>
            </a:extLst>
          </p:cNvPr>
          <p:cNvSpPr txBox="1"/>
          <p:nvPr/>
        </p:nvSpPr>
        <p:spPr>
          <a:xfrm>
            <a:off x="268549" y="193161"/>
            <a:ext cx="8147481"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consola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ngrok</a:t>
            </a:r>
            <a:r>
              <a:rPr lang="es-CO" sz="1800" dirty="0">
                <a:effectLst/>
                <a:latin typeface="Arial" panose="020B0604020202020204" pitchFamily="34" charset="0"/>
                <a:ea typeface="Calibri" panose="020F0502020204030204" pitchFamily="34" charset="0"/>
                <a:cs typeface="Times New Roman" panose="02020603050405020304" pitchFamily="18" charset="0"/>
              </a:rPr>
              <a:t> escribimos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ngrok</a:t>
            </a:r>
            <a:r>
              <a:rPr lang="es-CO" sz="1800" dirty="0">
                <a:effectLst/>
                <a:latin typeface="Arial" panose="020B0604020202020204" pitchFamily="34" charset="0"/>
                <a:ea typeface="Calibri" panose="020F0502020204030204" pitchFamily="34" charset="0"/>
                <a:cs typeface="Times New Roman" panose="02020603050405020304" pitchFamily="18" charset="0"/>
              </a:rPr>
              <a:t> http 5000”</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E4C310BD-B2A3-B80A-7D53-C24EAC78A189}"/>
              </a:ext>
            </a:extLst>
          </p:cNvPr>
          <p:cNvPicPr>
            <a:picLocks noChangeAspect="1"/>
          </p:cNvPicPr>
          <p:nvPr/>
        </p:nvPicPr>
        <p:blipFill>
          <a:blip r:embed="rId2"/>
          <a:stretch>
            <a:fillRect/>
          </a:stretch>
        </p:blipFill>
        <p:spPr>
          <a:xfrm>
            <a:off x="368146" y="791500"/>
            <a:ext cx="4257120" cy="751256"/>
          </a:xfrm>
          <a:prstGeom prst="rect">
            <a:avLst/>
          </a:prstGeom>
        </p:spPr>
      </p:pic>
      <p:sp>
        <p:nvSpPr>
          <p:cNvPr id="6" name="CuadroTexto 5">
            <a:extLst>
              <a:ext uri="{FF2B5EF4-FFF2-40B4-BE49-F238E27FC236}">
                <a16:creationId xmlns:a16="http://schemas.microsoft.com/office/drawing/2014/main" id="{86A187DB-0D55-4516-15A5-0DF6F648155D}"/>
              </a:ext>
            </a:extLst>
          </p:cNvPr>
          <p:cNvSpPr txBox="1"/>
          <p:nvPr/>
        </p:nvSpPr>
        <p:spPr>
          <a:xfrm>
            <a:off x="368146" y="2341557"/>
            <a:ext cx="9956584"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61:</a:t>
            </a:r>
            <a:r>
              <a:rPr lang="es-CO" sz="1800" dirty="0">
                <a:effectLst/>
                <a:latin typeface="Arial" panose="020B0604020202020204" pitchFamily="34" charset="0"/>
                <a:ea typeface="Calibri" panose="020F0502020204030204" pitchFamily="34" charset="0"/>
                <a:cs typeface="Times New Roman" panose="02020603050405020304" pitchFamily="18" charset="0"/>
              </a:rPr>
              <a:t> nos mandara esta serie de datos, nosotros tomaremos el link del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forwarding</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7BA25C88-0520-A764-75E0-000689ADB185}"/>
              </a:ext>
            </a:extLst>
          </p:cNvPr>
          <p:cNvPicPr>
            <a:picLocks noChangeAspect="1"/>
          </p:cNvPicPr>
          <p:nvPr/>
        </p:nvPicPr>
        <p:blipFill>
          <a:blip r:embed="rId3"/>
          <a:stretch>
            <a:fillRect/>
          </a:stretch>
        </p:blipFill>
        <p:spPr>
          <a:xfrm>
            <a:off x="483869" y="3210882"/>
            <a:ext cx="8420433" cy="2558142"/>
          </a:xfrm>
          <a:prstGeom prst="rect">
            <a:avLst/>
          </a:prstGeom>
        </p:spPr>
      </p:pic>
    </p:spTree>
    <p:extLst>
      <p:ext uri="{BB962C8B-B14F-4D97-AF65-F5344CB8AC3E}">
        <p14:creationId xmlns:p14="http://schemas.microsoft.com/office/powerpoint/2010/main" val="475815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16F4387-B591-FF8E-1C0B-86A724361CAE}"/>
              </a:ext>
            </a:extLst>
          </p:cNvPr>
          <p:cNvSpPr txBox="1"/>
          <p:nvPr/>
        </p:nvSpPr>
        <p:spPr>
          <a:xfrm>
            <a:off x="342549" y="820737"/>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nos vamos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983AA8E4-6B61-3779-B4C8-B31E5061F175}"/>
              </a:ext>
            </a:extLst>
          </p:cNvPr>
          <p:cNvPicPr>
            <a:picLocks noChangeAspect="1"/>
          </p:cNvPicPr>
          <p:nvPr/>
        </p:nvPicPr>
        <p:blipFill>
          <a:blip r:embed="rId2"/>
          <a:stretch>
            <a:fillRect/>
          </a:stretch>
        </p:blipFill>
        <p:spPr>
          <a:xfrm>
            <a:off x="342549" y="2052164"/>
            <a:ext cx="8934616" cy="3281485"/>
          </a:xfrm>
          <a:prstGeom prst="rect">
            <a:avLst/>
          </a:prstGeom>
        </p:spPr>
      </p:pic>
    </p:spTree>
    <p:extLst>
      <p:ext uri="{BB962C8B-B14F-4D97-AF65-F5344CB8AC3E}">
        <p14:creationId xmlns:p14="http://schemas.microsoft.com/office/powerpoint/2010/main" val="1496146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EF40FF9-5264-C6C1-0B92-47FDDEA2D4C8}"/>
              </a:ext>
            </a:extLst>
          </p:cNvPr>
          <p:cNvSpPr txBox="1"/>
          <p:nvPr/>
        </p:nvSpPr>
        <p:spPr>
          <a:xfrm>
            <a:off x="312937" y="296955"/>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63: </a:t>
            </a:r>
            <a:r>
              <a:rPr lang="es-CO" sz="1800" dirty="0">
                <a:effectLst/>
                <a:latin typeface="Arial" panose="020B0604020202020204" pitchFamily="34" charset="0"/>
                <a:ea typeface="Calibri" panose="020F0502020204030204" pitchFamily="34" charset="0"/>
                <a:cs typeface="Times New Roman" panose="02020603050405020304" pitchFamily="18" charset="0"/>
              </a:rPr>
              <a:t>a la izquierda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a:t>
            </a:r>
            <a:r>
              <a:rPr lang="es-CO" sz="1800" dirty="0">
                <a:effectLst/>
                <a:latin typeface="Arial" panose="020B0604020202020204" pitchFamily="34" charset="0"/>
                <a:ea typeface="Calibri" panose="020F0502020204030204" pitchFamily="34" charset="0"/>
                <a:cs typeface="Times New Roman" panose="02020603050405020304" pitchFamily="18" charset="0"/>
              </a:rPr>
              <a:t> le damos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messaging</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D3949340-4F8F-C37D-93E8-67F978EAC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532" y="1073341"/>
            <a:ext cx="2593355" cy="3138395"/>
          </a:xfrm>
          <a:prstGeom prst="rect">
            <a:avLst/>
          </a:prstGeom>
        </p:spPr>
      </p:pic>
      <p:sp>
        <p:nvSpPr>
          <p:cNvPr id="6" name="CuadroTexto 5">
            <a:extLst>
              <a:ext uri="{FF2B5EF4-FFF2-40B4-BE49-F238E27FC236}">
                <a16:creationId xmlns:a16="http://schemas.microsoft.com/office/drawing/2014/main" id="{DD57444A-26CF-073D-F01E-85E1F3958349}"/>
              </a:ext>
            </a:extLst>
          </p:cNvPr>
          <p:cNvSpPr txBox="1"/>
          <p:nvPr/>
        </p:nvSpPr>
        <p:spPr>
          <a:xfrm>
            <a:off x="4716261" y="2107730"/>
            <a:ext cx="7197571"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64:  </a:t>
            </a:r>
            <a:r>
              <a:rPr lang="es-CO" sz="1800" dirty="0">
                <a:effectLst/>
                <a:latin typeface="Arial" panose="020B0604020202020204" pitchFamily="34" charset="0"/>
                <a:ea typeface="Calibri" panose="020F0502020204030204" pitchFamily="34" charset="0"/>
                <a:cs typeface="Times New Roman" panose="02020603050405020304" pitchFamily="18" charset="0"/>
              </a:rPr>
              <a:t>le damos en “try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out</a:t>
            </a:r>
            <a:r>
              <a:rPr lang="es-CO" sz="1800" dirty="0">
                <a:effectLst/>
                <a:latin typeface="Arial" panose="020B0604020202020204" pitchFamily="34" charset="0"/>
                <a:ea typeface="Calibri" panose="020F0502020204030204" pitchFamily="34" charset="0"/>
                <a:cs typeface="Times New Roman" panose="02020603050405020304" pitchFamily="18" charset="0"/>
              </a:rPr>
              <a:t>” y nos desplegara este menú</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Interfaz de usuario gráfica, Texto, Aplicación&#10;&#10;Descripción generada automáticamente">
            <a:extLst>
              <a:ext uri="{FF2B5EF4-FFF2-40B4-BE49-F238E27FC236}">
                <a16:creationId xmlns:a16="http://schemas.microsoft.com/office/drawing/2014/main" id="{633A5E9D-30DE-75F1-3F28-F987A7226251}"/>
              </a:ext>
            </a:extLst>
          </p:cNvPr>
          <p:cNvPicPr>
            <a:picLocks noChangeAspect="1"/>
          </p:cNvPicPr>
          <p:nvPr/>
        </p:nvPicPr>
        <p:blipFill>
          <a:blip r:embed="rId3"/>
          <a:stretch>
            <a:fillRect/>
          </a:stretch>
        </p:blipFill>
        <p:spPr>
          <a:xfrm>
            <a:off x="6648298" y="2627001"/>
            <a:ext cx="2774639" cy="4039548"/>
          </a:xfrm>
          <a:prstGeom prst="rect">
            <a:avLst/>
          </a:prstGeom>
        </p:spPr>
      </p:pic>
    </p:spTree>
    <p:extLst>
      <p:ext uri="{BB962C8B-B14F-4D97-AF65-F5344CB8AC3E}">
        <p14:creationId xmlns:p14="http://schemas.microsoft.com/office/powerpoint/2010/main" val="749202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15F5BFF-36BA-9231-A4CB-9A024B7189A2}"/>
              </a:ext>
            </a:extLst>
          </p:cNvPr>
          <p:cNvSpPr txBox="1"/>
          <p:nvPr/>
        </p:nvSpPr>
        <p:spPr>
          <a:xfrm>
            <a:off x="224160" y="202038"/>
            <a:ext cx="10420165" cy="373757"/>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65: </a:t>
            </a:r>
            <a:r>
              <a:rPr lang="es-CO" sz="1800" dirty="0">
                <a:effectLst/>
                <a:latin typeface="Arial" panose="020B0604020202020204" pitchFamily="34" charset="0"/>
                <a:ea typeface="Calibri" panose="020F0502020204030204" pitchFamily="34" charset="0"/>
                <a:cs typeface="Times New Roman" panose="02020603050405020304" pitchFamily="18" charset="0"/>
              </a:rPr>
              <a:t>en el menú le damos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a:t>
            </a:r>
            <a:r>
              <a:rPr lang="es-CO" sz="1800" dirty="0">
                <a:effectLst/>
                <a:latin typeface="Arial" panose="020B0604020202020204" pitchFamily="34" charset="0"/>
                <a:ea typeface="Calibri" panose="020F0502020204030204" pitchFamily="34" charset="0"/>
                <a:cs typeface="Times New Roman" panose="02020603050405020304" pitchFamily="18" charset="0"/>
              </a:rPr>
              <a:t> a WhatsApp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message</a:t>
            </a:r>
            <a:r>
              <a:rPr lang="es-CO" sz="1800" dirty="0">
                <a:effectLst/>
                <a:latin typeface="Arial" panose="020B0604020202020204" pitchFamily="34" charset="0"/>
                <a:ea typeface="Calibri" panose="020F0502020204030204" pitchFamily="34" charset="0"/>
                <a:cs typeface="Times New Roman" panose="02020603050405020304" pitchFamily="18" charset="0"/>
              </a:rPr>
              <a:t>”, en la opción “Sandbox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settings</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16D077D1-8A96-69C3-B211-2005BD9FA617}"/>
              </a:ext>
            </a:extLst>
          </p:cNvPr>
          <p:cNvPicPr>
            <a:picLocks noChangeAspect="1"/>
          </p:cNvPicPr>
          <p:nvPr/>
        </p:nvPicPr>
        <p:blipFill>
          <a:blip r:embed="rId2"/>
          <a:stretch>
            <a:fillRect/>
          </a:stretch>
        </p:blipFill>
        <p:spPr>
          <a:xfrm>
            <a:off x="417663" y="1528099"/>
            <a:ext cx="2287647" cy="3674215"/>
          </a:xfrm>
          <a:prstGeom prst="rect">
            <a:avLst/>
          </a:prstGeom>
        </p:spPr>
      </p:pic>
      <p:pic>
        <p:nvPicPr>
          <p:cNvPr id="5" name="Imagen 4" descr="Interfaz de usuario gráfica, Aplicación, Correo electrónico&#10;&#10;Descripción generada automáticamente">
            <a:extLst>
              <a:ext uri="{FF2B5EF4-FFF2-40B4-BE49-F238E27FC236}">
                <a16:creationId xmlns:a16="http://schemas.microsoft.com/office/drawing/2014/main" id="{22720DE3-ADDF-B7EA-6C2E-7C8587073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253" y="1887644"/>
            <a:ext cx="7782631" cy="2955124"/>
          </a:xfrm>
          <a:prstGeom prst="rect">
            <a:avLst/>
          </a:prstGeom>
        </p:spPr>
      </p:pic>
    </p:spTree>
    <p:extLst>
      <p:ext uri="{BB962C8B-B14F-4D97-AF65-F5344CB8AC3E}">
        <p14:creationId xmlns:p14="http://schemas.microsoft.com/office/powerpoint/2010/main" val="395545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84C78A4-4FBA-6026-3CA9-EB6C4EBBBCD2}"/>
              </a:ext>
            </a:extLst>
          </p:cNvPr>
          <p:cNvSpPr txBox="1"/>
          <p:nvPr/>
        </p:nvSpPr>
        <p:spPr>
          <a:xfrm>
            <a:off x="206406" y="160389"/>
            <a:ext cx="10722006"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66: </a:t>
            </a:r>
            <a:r>
              <a:rPr lang="es-CO" sz="1800" dirty="0">
                <a:effectLst/>
                <a:latin typeface="Arial" panose="020B0604020202020204" pitchFamily="34" charset="0"/>
                <a:ea typeface="Calibri" panose="020F0502020204030204" pitchFamily="34" charset="0"/>
                <a:cs typeface="Times New Roman" panose="02020603050405020304" pitchFamily="18" charset="0"/>
              </a:rPr>
              <a:t>pegamos el link que nos dio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ngrok</a:t>
            </a:r>
            <a:r>
              <a:rPr lang="es-CO" sz="1800" dirty="0">
                <a:effectLst/>
                <a:latin typeface="Arial" panose="020B0604020202020204" pitchFamily="34" charset="0"/>
                <a:ea typeface="Calibri" panose="020F0502020204030204" pitchFamily="34" charset="0"/>
                <a:cs typeface="Times New Roman" panose="02020603050405020304" pitchFamily="18" charset="0"/>
              </a:rPr>
              <a:t> y al final le agregamos la ruta de WhatsApp “</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a:t>
            </a:r>
            <a:r>
              <a:rPr lang="es-CO" sz="1800" dirty="0" err="1">
                <a:effectLst/>
                <a:latin typeface="Arial" panose="020B0604020202020204" pitchFamily="34" charset="0"/>
                <a:ea typeface="Times New Roman" panose="02020603050405020304" pitchFamily="18" charset="0"/>
                <a:cs typeface="Times New Roman" panose="02020603050405020304" pitchFamily="18" charset="0"/>
              </a:rPr>
              <a:t>whatsapp</a:t>
            </a:r>
            <a:r>
              <a:rPr lang="es-CO" sz="1800" dirty="0">
                <a:effectLst/>
                <a:latin typeface="Arial" panose="020B0604020202020204" pitchFamily="34" charset="0"/>
                <a:ea typeface="Calibri" panose="020F0502020204030204" pitchFamily="34" charset="0"/>
                <a:cs typeface="Times New Roman" panose="02020603050405020304" pitchFamily="18" charset="0"/>
              </a:rPr>
              <a:t>”, le damos al botón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save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96D529B6-438C-507A-59BC-5345A5406870}"/>
              </a:ext>
            </a:extLst>
          </p:cNvPr>
          <p:cNvPicPr>
            <a:picLocks noChangeAspect="1"/>
          </p:cNvPicPr>
          <p:nvPr/>
        </p:nvPicPr>
        <p:blipFill>
          <a:blip r:embed="rId2"/>
          <a:stretch>
            <a:fillRect/>
          </a:stretch>
        </p:blipFill>
        <p:spPr>
          <a:xfrm>
            <a:off x="206406" y="991413"/>
            <a:ext cx="10722006" cy="3581281"/>
          </a:xfrm>
          <a:prstGeom prst="rect">
            <a:avLst/>
          </a:prstGeom>
        </p:spPr>
      </p:pic>
    </p:spTree>
    <p:extLst>
      <p:ext uri="{BB962C8B-B14F-4D97-AF65-F5344CB8AC3E}">
        <p14:creationId xmlns:p14="http://schemas.microsoft.com/office/powerpoint/2010/main" val="3072819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889E4F-CA29-0B29-D477-347F0DA9B906}"/>
              </a:ext>
            </a:extLst>
          </p:cNvPr>
          <p:cNvSpPr txBox="1"/>
          <p:nvPr/>
        </p:nvSpPr>
        <p:spPr>
          <a:xfrm>
            <a:off x="295182" y="1206440"/>
            <a:ext cx="10633229" cy="646331"/>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67:  </a:t>
            </a:r>
            <a:r>
              <a:rPr lang="es-CO" sz="1800" kern="0" dirty="0">
                <a:effectLst/>
                <a:latin typeface="Arial" panose="020B0604020202020204" pitchFamily="34" charset="0"/>
                <a:ea typeface="Calibri" panose="020F0502020204030204" pitchFamily="34" charset="0"/>
              </a:rPr>
              <a:t>ahora en el archivo index.js en la ruta de </a:t>
            </a:r>
            <a:r>
              <a:rPr lang="es-CO" sz="1800" kern="0" dirty="0" err="1">
                <a:effectLst/>
                <a:latin typeface="Arial" panose="020B0604020202020204" pitchFamily="34" charset="0"/>
                <a:ea typeface="Calibri" panose="020F0502020204030204" pitchFamily="34" charset="0"/>
              </a:rPr>
              <a:t>whatsapp</a:t>
            </a:r>
            <a:r>
              <a:rPr lang="es-CO" sz="1800" kern="0" dirty="0">
                <a:effectLst/>
                <a:latin typeface="Arial" panose="020B0604020202020204" pitchFamily="34" charset="0"/>
                <a:ea typeface="Calibri" panose="020F0502020204030204" pitchFamily="34" charset="0"/>
              </a:rPr>
              <a:t> cuando se realice una solicitud POST a la ruta los datos enviados en el cuerpo de la solicitud se mostrarán en la consola</a:t>
            </a:r>
            <a:endParaRPr lang="es-CO" dirty="0"/>
          </a:p>
        </p:txBody>
      </p:sp>
      <p:pic>
        <p:nvPicPr>
          <p:cNvPr id="4" name="Imagen 3">
            <a:extLst>
              <a:ext uri="{FF2B5EF4-FFF2-40B4-BE49-F238E27FC236}">
                <a16:creationId xmlns:a16="http://schemas.microsoft.com/office/drawing/2014/main" id="{2211D6FE-6266-208D-F8F6-795E07EA87D7}"/>
              </a:ext>
            </a:extLst>
          </p:cNvPr>
          <p:cNvPicPr>
            <a:picLocks noChangeAspect="1"/>
          </p:cNvPicPr>
          <p:nvPr/>
        </p:nvPicPr>
        <p:blipFill>
          <a:blip r:embed="rId2"/>
          <a:stretch>
            <a:fillRect/>
          </a:stretch>
        </p:blipFill>
        <p:spPr>
          <a:xfrm>
            <a:off x="457958" y="2410244"/>
            <a:ext cx="9955548" cy="2543520"/>
          </a:xfrm>
          <a:prstGeom prst="rect">
            <a:avLst/>
          </a:prstGeom>
        </p:spPr>
      </p:pic>
    </p:spTree>
    <p:extLst>
      <p:ext uri="{BB962C8B-B14F-4D97-AF65-F5344CB8AC3E}">
        <p14:creationId xmlns:p14="http://schemas.microsoft.com/office/powerpoint/2010/main" val="2639993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D9570FE-42EB-A5F4-3887-85F577BDBEE4}"/>
              </a:ext>
            </a:extLst>
          </p:cNvPr>
          <p:cNvSpPr txBox="1"/>
          <p:nvPr/>
        </p:nvSpPr>
        <p:spPr>
          <a:xfrm>
            <a:off x="330692" y="355699"/>
            <a:ext cx="10588841"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chat de WhatsApp que tenemos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escribimos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hello</a:t>
            </a:r>
            <a:r>
              <a:rPr lang="es-CO" sz="1800" dirty="0">
                <a:effectLst/>
                <a:latin typeface="Arial" panose="020B0604020202020204" pitchFamily="34" charset="0"/>
                <a:ea typeface="Calibri" panose="020F0502020204030204" pitchFamily="34" charset="0"/>
                <a:cs typeface="Times New Roman" panose="02020603050405020304" pitchFamily="18" charset="0"/>
              </a:rPr>
              <a:t>” y nos debería parecer en la consola</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FD17695-3B6F-A4CB-CB8E-B14E652EEB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634" y="1421998"/>
            <a:ext cx="3847525" cy="4317560"/>
          </a:xfrm>
          <a:prstGeom prst="rect">
            <a:avLst/>
          </a:prstGeom>
        </p:spPr>
      </p:pic>
      <p:pic>
        <p:nvPicPr>
          <p:cNvPr id="5" name="Imagen 4">
            <a:extLst>
              <a:ext uri="{FF2B5EF4-FFF2-40B4-BE49-F238E27FC236}">
                <a16:creationId xmlns:a16="http://schemas.microsoft.com/office/drawing/2014/main" id="{6D7511F7-7030-B21F-65CC-EF7695CC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777" y="1388707"/>
            <a:ext cx="6676715" cy="4816784"/>
          </a:xfrm>
          <a:prstGeom prst="rect">
            <a:avLst/>
          </a:prstGeom>
        </p:spPr>
      </p:pic>
    </p:spTree>
    <p:extLst>
      <p:ext uri="{BB962C8B-B14F-4D97-AF65-F5344CB8AC3E}">
        <p14:creationId xmlns:p14="http://schemas.microsoft.com/office/powerpoint/2010/main" val="45007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289CBC6-BFAE-8741-CBBA-5C04F8FA73A2}"/>
              </a:ext>
            </a:extLst>
          </p:cNvPr>
          <p:cNvSpPr txBox="1"/>
          <p:nvPr/>
        </p:nvSpPr>
        <p:spPr>
          <a:xfrm>
            <a:off x="1028655" y="31851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7" name="CuadroTexto 6">
            <a:extLst>
              <a:ext uri="{FF2B5EF4-FFF2-40B4-BE49-F238E27FC236}">
                <a16:creationId xmlns:a16="http://schemas.microsoft.com/office/drawing/2014/main" id="{47D302F7-36DE-FEBA-E454-2062842373F6}"/>
              </a:ext>
            </a:extLst>
          </p:cNvPr>
          <p:cNvSpPr txBox="1"/>
          <p:nvPr/>
        </p:nvSpPr>
        <p:spPr>
          <a:xfrm>
            <a:off x="1028655" y="2080881"/>
            <a:ext cx="4991752" cy="3241850"/>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3: </a:t>
            </a:r>
            <a:r>
              <a:rPr lang="es-CO" sz="1867" dirty="0">
                <a:latin typeface="Arial" panose="020B0604020202020204" pitchFamily="34" charset="0"/>
                <a:ea typeface="Calibri" panose="020F0502020204030204" pitchFamily="34" charset="0"/>
                <a:cs typeface="Times New Roman" panose="02020603050405020304" pitchFamily="18" charset="0"/>
              </a:rPr>
              <a:t>Al darle clic nos descargará un .exe, al cual le daremos clic encima.</a:t>
            </a: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endParaRPr lang="es-CO" sz="1867"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4: </a:t>
            </a:r>
            <a:r>
              <a:rPr lang="es-CO" sz="1867" dirty="0">
                <a:latin typeface="Arial" panose="020B0604020202020204" pitchFamily="34" charset="0"/>
                <a:ea typeface="Calibri" panose="020F0502020204030204" pitchFamily="34" charset="0"/>
                <a:cs typeface="Times New Roman" panose="02020603050405020304" pitchFamily="18" charset="0"/>
              </a:rPr>
              <a:t>Lee y acepta el acuerdo de licencia. Haz clic en Next para continuar.</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62B93C4A-548E-B763-FDA2-56E2B04756A1}"/>
              </a:ext>
            </a:extLst>
          </p:cNvPr>
          <p:cNvPicPr>
            <a:picLocks noChangeAspect="1"/>
          </p:cNvPicPr>
          <p:nvPr/>
        </p:nvPicPr>
        <p:blipFill rotWithShape="1">
          <a:blip r:embed="rId2"/>
          <a:srcRect r="82287"/>
          <a:stretch/>
        </p:blipFill>
        <p:spPr bwMode="auto">
          <a:xfrm>
            <a:off x="6808871" y="1918953"/>
            <a:ext cx="3232408" cy="762000"/>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AE00A678-114E-3330-FD67-5F15DBEC6404}"/>
              </a:ext>
            </a:extLst>
          </p:cNvPr>
          <p:cNvPicPr>
            <a:picLocks noChangeAspect="1"/>
          </p:cNvPicPr>
          <p:nvPr/>
        </p:nvPicPr>
        <p:blipFill>
          <a:blip r:embed="rId3"/>
          <a:stretch>
            <a:fillRect/>
          </a:stretch>
        </p:blipFill>
        <p:spPr>
          <a:xfrm>
            <a:off x="6263862" y="3057258"/>
            <a:ext cx="4544023" cy="3482228"/>
          </a:xfrm>
          <a:prstGeom prst="rect">
            <a:avLst/>
          </a:prstGeom>
        </p:spPr>
      </p:pic>
      <p:sp>
        <p:nvSpPr>
          <p:cNvPr id="11" name="Rectángulo 10">
            <a:extLst>
              <a:ext uri="{FF2B5EF4-FFF2-40B4-BE49-F238E27FC236}">
                <a16:creationId xmlns:a16="http://schemas.microsoft.com/office/drawing/2014/main" id="{876E8DD1-E4FB-9515-4C6B-57921FC9E038}"/>
              </a:ext>
            </a:extLst>
          </p:cNvPr>
          <p:cNvSpPr/>
          <p:nvPr/>
        </p:nvSpPr>
        <p:spPr>
          <a:xfrm>
            <a:off x="1114022" y="1744341"/>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2070695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2602673-2957-EEE8-27CD-6BAA73C223B2}"/>
              </a:ext>
            </a:extLst>
          </p:cNvPr>
          <p:cNvSpPr txBox="1"/>
          <p:nvPr/>
        </p:nvSpPr>
        <p:spPr>
          <a:xfrm>
            <a:off x="197527" y="121479"/>
            <a:ext cx="10748639" cy="966483"/>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69: </a:t>
            </a:r>
            <a:r>
              <a:rPr lang="es-CO" sz="1800" dirty="0">
                <a:effectLst/>
                <a:latin typeface="Arial" panose="020B0604020202020204" pitchFamily="34" charset="0"/>
                <a:ea typeface="Calibri" panose="020F0502020204030204" pitchFamily="34" charset="0"/>
                <a:cs typeface="Times New Roman" panose="02020603050405020304" pitchFamily="18" charset="0"/>
              </a:rPr>
              <a:t>extrae el contenido del mensaje recibido desde WhatsApp (línea 27), extrayendo el identificador del remitente del mensaje y lo asignas a la variable (línea 29), muestran el contenido del mensaje y el identificador del remitente en la consola (línea 32 y 34)</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94EAA4A0-9A4F-9A61-C6CE-6FB203DCDD91}"/>
              </a:ext>
            </a:extLst>
          </p:cNvPr>
          <p:cNvPicPr>
            <a:picLocks noChangeAspect="1"/>
          </p:cNvPicPr>
          <p:nvPr/>
        </p:nvPicPr>
        <p:blipFill>
          <a:blip r:embed="rId2"/>
          <a:stretch>
            <a:fillRect/>
          </a:stretch>
        </p:blipFill>
        <p:spPr>
          <a:xfrm>
            <a:off x="342548" y="1395166"/>
            <a:ext cx="10905459" cy="5040597"/>
          </a:xfrm>
          <a:prstGeom prst="rect">
            <a:avLst/>
          </a:prstGeom>
        </p:spPr>
      </p:pic>
    </p:spTree>
    <p:extLst>
      <p:ext uri="{BB962C8B-B14F-4D97-AF65-F5344CB8AC3E}">
        <p14:creationId xmlns:p14="http://schemas.microsoft.com/office/powerpoint/2010/main" val="2828540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E212452-B6E2-1340-A6B9-F676890CA749}"/>
              </a:ext>
            </a:extLst>
          </p:cNvPr>
          <p:cNvSpPr txBox="1"/>
          <p:nvPr/>
        </p:nvSpPr>
        <p:spPr>
          <a:xfrm>
            <a:off x="419470" y="2906328"/>
            <a:ext cx="6094520" cy="1262846"/>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70</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crearemos una función que envié mensajes devuelta, primero crearemos en la carpeta raíz una carpeta llamada “funciones” dentro de esta crearemos un archivo llamado “mensaje-whatsapp.js”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con confianza media">
            <a:extLst>
              <a:ext uri="{FF2B5EF4-FFF2-40B4-BE49-F238E27FC236}">
                <a16:creationId xmlns:a16="http://schemas.microsoft.com/office/drawing/2014/main" id="{79471470-2575-FFEF-74EC-481E3BF9D34F}"/>
              </a:ext>
            </a:extLst>
          </p:cNvPr>
          <p:cNvPicPr>
            <a:picLocks noChangeAspect="1"/>
          </p:cNvPicPr>
          <p:nvPr/>
        </p:nvPicPr>
        <p:blipFill>
          <a:blip r:embed="rId2"/>
          <a:stretch>
            <a:fillRect/>
          </a:stretch>
        </p:blipFill>
        <p:spPr>
          <a:xfrm>
            <a:off x="6828638" y="1544067"/>
            <a:ext cx="4339471" cy="4872894"/>
          </a:xfrm>
          <a:prstGeom prst="rect">
            <a:avLst/>
          </a:prstGeom>
        </p:spPr>
      </p:pic>
    </p:spTree>
    <p:extLst>
      <p:ext uri="{BB962C8B-B14F-4D97-AF65-F5344CB8AC3E}">
        <p14:creationId xmlns:p14="http://schemas.microsoft.com/office/powerpoint/2010/main" val="2285166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A3DA50-F99A-D310-5BA0-D90D1B6A5A75}"/>
              </a:ext>
            </a:extLst>
          </p:cNvPr>
          <p:cNvSpPr txBox="1"/>
          <p:nvPr/>
        </p:nvSpPr>
        <p:spPr>
          <a:xfrm>
            <a:off x="383959" y="198593"/>
            <a:ext cx="10606596" cy="1888530"/>
          </a:xfrm>
          <a:prstGeom prst="rect">
            <a:avLst/>
          </a:prstGeom>
          <a:noFill/>
        </p:spPr>
        <p:txBody>
          <a:bodyPr wrap="square">
            <a:spAutoFit/>
          </a:bodyPr>
          <a:lstStyle/>
          <a:p>
            <a:pPr algn="just">
              <a:lnSpc>
                <a:spcPct val="107000"/>
              </a:lnSpc>
              <a:spcAft>
                <a:spcPts val="800"/>
              </a:spcAft>
            </a:pPr>
            <a:r>
              <a:rPr lang="es-CO" sz="2000" b="1" dirty="0">
                <a:effectLst/>
                <a:latin typeface="Arial" panose="020B0604020202020204" pitchFamily="34" charset="0"/>
                <a:ea typeface="Calibri" panose="020F0502020204030204" pitchFamily="34" charset="0"/>
                <a:cs typeface="Times New Roman" panose="02020603050405020304" pitchFamily="18" charset="0"/>
              </a:rPr>
              <a:t>Paso 71</a:t>
            </a:r>
            <a:r>
              <a:rPr lang="es-CO" sz="20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extrae las credenciales de autenticación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desde las variables de entorno (línea 3 y 4), importando y configurando el cliente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importa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y se le pasan las credenciales de autenticación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accountSid</a:t>
            </a:r>
            <a:r>
              <a:rPr lang="es-CO" sz="1800" dirty="0">
                <a:effectLst/>
                <a:latin typeface="Arial" panose="020B0604020202020204" pitchFamily="34" charset="0"/>
                <a:ea typeface="Calibri" panose="020F0502020204030204" pitchFamily="34" charset="0"/>
                <a:cs typeface="Times New Roman" panose="02020603050405020304" pitchFamily="18" charset="0"/>
              </a:rPr>
              <a:t> 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authToken</a:t>
            </a:r>
            <a:r>
              <a:rPr lang="es-CO" sz="1800" dirty="0">
                <a:effectLst/>
                <a:latin typeface="Arial" panose="020B0604020202020204" pitchFamily="34" charset="0"/>
                <a:ea typeface="Calibri" panose="020F0502020204030204" pitchFamily="34" charset="0"/>
                <a:cs typeface="Times New Roman" panose="02020603050405020304" pitchFamily="18" charset="0"/>
              </a:rPr>
              <a:t>) como argumentos. El objeto de opciones {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lazyLoading</a:t>
            </a:r>
            <a:r>
              <a:rPr lang="es-CO" sz="1800" dirty="0">
                <a:effectLst/>
                <a:latin typeface="Arial" panose="020B0604020202020204" pitchFamily="34" charset="0"/>
                <a:ea typeface="Calibri" panose="020F0502020204030204" pitchFamily="34" charset="0"/>
                <a:cs typeface="Times New Roman" panose="02020603050405020304" pitchFamily="18" charset="0"/>
              </a:rPr>
              <a:t>: false } se pasa como tercer argumento. La opción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lazyLoading</a:t>
            </a:r>
            <a:r>
              <a:rPr lang="es-CO" sz="1800" dirty="0">
                <a:effectLst/>
                <a:latin typeface="Arial" panose="020B0604020202020204" pitchFamily="34" charset="0"/>
                <a:ea typeface="Calibri" panose="020F0502020204030204" pitchFamily="34" charset="0"/>
                <a:cs typeface="Times New Roman" panose="02020603050405020304" pitchFamily="18" charset="0"/>
              </a:rPr>
              <a:t>: false significa que el cliente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se inicializará inmediatamente en lugar de esperar hasta que se realice la primera llamada a la API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DBF1C658-4E98-7746-599B-E55E82A9A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16" y="2784654"/>
            <a:ext cx="11295374" cy="3065730"/>
          </a:xfrm>
          <a:prstGeom prst="rect">
            <a:avLst/>
          </a:prstGeom>
        </p:spPr>
      </p:pic>
    </p:spTree>
    <p:extLst>
      <p:ext uri="{BB962C8B-B14F-4D97-AF65-F5344CB8AC3E}">
        <p14:creationId xmlns:p14="http://schemas.microsoft.com/office/powerpoint/2010/main" val="1658862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DDE3532-50A9-2776-A840-29380B963E06}"/>
              </a:ext>
            </a:extLst>
          </p:cNvPr>
          <p:cNvSpPr txBox="1"/>
          <p:nvPr/>
        </p:nvSpPr>
        <p:spPr>
          <a:xfrm>
            <a:off x="454979" y="455324"/>
            <a:ext cx="9709954"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72</a:t>
            </a:r>
            <a:r>
              <a:rPr lang="es-CO" sz="1800" dirty="0">
                <a:effectLst/>
                <a:latin typeface="Arial" panose="020B0604020202020204" pitchFamily="34" charset="0"/>
                <a:ea typeface="Calibri" panose="020F0502020204030204" pitchFamily="34" charset="0"/>
                <a:cs typeface="Times New Roman" panose="02020603050405020304" pitchFamily="18" charset="0"/>
              </a:rPr>
              <a:t>:  en el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 ponemos </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TWILIO_ACCOUNT_SID y TWILIO_AUTH_TOKEN</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Aplicación&#10;&#10;Descripción generada automáticamente">
            <a:extLst>
              <a:ext uri="{FF2B5EF4-FFF2-40B4-BE49-F238E27FC236}">
                <a16:creationId xmlns:a16="http://schemas.microsoft.com/office/drawing/2014/main" id="{3B49C057-AC88-2A18-7A75-4D565FB9E432}"/>
              </a:ext>
            </a:extLst>
          </p:cNvPr>
          <p:cNvPicPr>
            <a:picLocks noChangeAspect="1"/>
          </p:cNvPicPr>
          <p:nvPr/>
        </p:nvPicPr>
        <p:blipFill>
          <a:blip r:embed="rId2"/>
          <a:stretch>
            <a:fillRect/>
          </a:stretch>
        </p:blipFill>
        <p:spPr>
          <a:xfrm>
            <a:off x="491599" y="1147670"/>
            <a:ext cx="5828341" cy="3024835"/>
          </a:xfrm>
          <a:prstGeom prst="rect">
            <a:avLst/>
          </a:prstGeom>
        </p:spPr>
      </p:pic>
    </p:spTree>
    <p:extLst>
      <p:ext uri="{BB962C8B-B14F-4D97-AF65-F5344CB8AC3E}">
        <p14:creationId xmlns:p14="http://schemas.microsoft.com/office/powerpoint/2010/main" val="2546135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939A323-FB01-7F82-47B6-9FFC48C23179}"/>
              </a:ext>
            </a:extLst>
          </p:cNvPr>
          <p:cNvSpPr txBox="1"/>
          <p:nvPr/>
        </p:nvSpPr>
        <p:spPr>
          <a:xfrm>
            <a:off x="623655" y="882635"/>
            <a:ext cx="10757517"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73</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nos vamos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y arriba a la izquierda le damos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my</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first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85DD9201-798E-0227-D3C5-81C182F11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37" y="1814057"/>
            <a:ext cx="10328410" cy="3787551"/>
          </a:xfrm>
          <a:prstGeom prst="rect">
            <a:avLst/>
          </a:prstGeom>
        </p:spPr>
      </p:pic>
    </p:spTree>
    <p:extLst>
      <p:ext uri="{BB962C8B-B14F-4D97-AF65-F5344CB8AC3E}">
        <p14:creationId xmlns:p14="http://schemas.microsoft.com/office/powerpoint/2010/main" val="4003489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5737C49-1F5E-7AC1-3A9A-F7CBD4DC30D5}"/>
              </a:ext>
            </a:extLst>
          </p:cNvPr>
          <p:cNvSpPr txBox="1"/>
          <p:nvPr/>
        </p:nvSpPr>
        <p:spPr>
          <a:xfrm>
            <a:off x="2275458" y="869396"/>
            <a:ext cx="7641084" cy="400110"/>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74:  </a:t>
            </a:r>
            <a:r>
              <a:rPr lang="es-CO" sz="1800" kern="0" dirty="0">
                <a:effectLst/>
                <a:latin typeface="Arial" panose="020B0604020202020204" pitchFamily="34" charset="0"/>
                <a:ea typeface="Calibri" panose="020F0502020204030204" pitchFamily="34" charset="0"/>
              </a:rPr>
              <a:t>en </a:t>
            </a:r>
            <a:r>
              <a:rPr lang="es-CO" sz="1800" kern="0" dirty="0" err="1">
                <a:effectLst/>
                <a:latin typeface="Arial" panose="020B0604020202020204" pitchFamily="34" charset="0"/>
                <a:ea typeface="Calibri" panose="020F0502020204030204" pitchFamily="34" charset="0"/>
              </a:rPr>
              <a:t>account</a:t>
            </a:r>
            <a:r>
              <a:rPr lang="es-CO" sz="1800" kern="0" dirty="0">
                <a:effectLst/>
                <a:latin typeface="Arial" panose="020B0604020202020204" pitchFamily="34" charset="0"/>
                <a:ea typeface="Calibri" panose="020F0502020204030204" pitchFamily="34" charset="0"/>
              </a:rPr>
              <a:t> </a:t>
            </a:r>
            <a:r>
              <a:rPr lang="es-CO" sz="1800" kern="0" dirty="0" err="1">
                <a:effectLst/>
                <a:latin typeface="Arial" panose="020B0604020202020204" pitchFamily="34" charset="0"/>
                <a:ea typeface="Calibri" panose="020F0502020204030204" pitchFamily="34" charset="0"/>
              </a:rPr>
              <a:t>info</a:t>
            </a:r>
            <a:r>
              <a:rPr lang="es-CO" sz="1800" kern="0" dirty="0">
                <a:effectLst/>
                <a:latin typeface="Arial" panose="020B0604020202020204" pitchFamily="34" charset="0"/>
                <a:ea typeface="Calibri" panose="020F0502020204030204" pitchFamily="34" charset="0"/>
              </a:rPr>
              <a:t> vamos copiar el </a:t>
            </a:r>
            <a:r>
              <a:rPr lang="es-CO" sz="1800" kern="0" dirty="0" err="1">
                <a:effectLst/>
                <a:latin typeface="Arial" panose="020B0604020202020204" pitchFamily="34" charset="0"/>
                <a:ea typeface="Calibri" panose="020F0502020204030204" pitchFamily="34" charset="0"/>
              </a:rPr>
              <a:t>account</a:t>
            </a:r>
            <a:r>
              <a:rPr lang="es-CO" sz="1800" kern="0" dirty="0">
                <a:effectLst/>
                <a:latin typeface="Arial" panose="020B0604020202020204" pitchFamily="34" charset="0"/>
                <a:ea typeface="Calibri" panose="020F0502020204030204" pitchFamily="34" charset="0"/>
              </a:rPr>
              <a:t> SID y el </a:t>
            </a:r>
            <a:r>
              <a:rPr lang="es-CO" sz="1800" kern="0" dirty="0" err="1">
                <a:effectLst/>
                <a:latin typeface="Arial" panose="020B0604020202020204" pitchFamily="34" charset="0"/>
                <a:ea typeface="Calibri" panose="020F0502020204030204" pitchFamily="34" charset="0"/>
              </a:rPr>
              <a:t>auth</a:t>
            </a:r>
            <a:r>
              <a:rPr lang="es-CO" sz="1800" kern="0" dirty="0">
                <a:effectLst/>
                <a:latin typeface="Arial" panose="020B0604020202020204" pitchFamily="34" charset="0"/>
                <a:ea typeface="Calibri" panose="020F0502020204030204" pitchFamily="34" charset="0"/>
              </a:rPr>
              <a:t> Token</a:t>
            </a:r>
            <a:r>
              <a:rPr lang="es-CO" sz="2000" b="1" kern="0" dirty="0">
                <a:effectLst/>
                <a:latin typeface="Arial" panose="020B0604020202020204" pitchFamily="34" charset="0"/>
                <a:ea typeface="Calibri" panose="020F0502020204030204" pitchFamily="34" charset="0"/>
              </a:rPr>
              <a:t> </a:t>
            </a:r>
            <a:endParaRPr lang="es-CO" dirty="0"/>
          </a:p>
        </p:txBody>
      </p:sp>
      <p:pic>
        <p:nvPicPr>
          <p:cNvPr id="4" name="Imagen 3">
            <a:extLst>
              <a:ext uri="{FF2B5EF4-FFF2-40B4-BE49-F238E27FC236}">
                <a16:creationId xmlns:a16="http://schemas.microsoft.com/office/drawing/2014/main" id="{A1C1C8EF-2BDA-3FB6-BEE7-E46387231005}"/>
              </a:ext>
            </a:extLst>
          </p:cNvPr>
          <p:cNvPicPr>
            <a:picLocks noChangeAspect="1"/>
          </p:cNvPicPr>
          <p:nvPr/>
        </p:nvPicPr>
        <p:blipFill rotWithShape="1">
          <a:blip r:embed="rId2"/>
          <a:srcRect t="55382"/>
          <a:stretch/>
        </p:blipFill>
        <p:spPr bwMode="auto">
          <a:xfrm>
            <a:off x="241916" y="1651426"/>
            <a:ext cx="10808138" cy="39059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5753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5FF9B89-CAB2-56B6-37E1-2D1C70A4791E}"/>
              </a:ext>
            </a:extLst>
          </p:cNvPr>
          <p:cNvSpPr txBox="1"/>
          <p:nvPr/>
        </p:nvSpPr>
        <p:spPr>
          <a:xfrm>
            <a:off x="233037" y="239855"/>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75: </a:t>
            </a:r>
            <a:r>
              <a:rPr lang="es-CO" sz="1800" dirty="0">
                <a:effectLst/>
                <a:latin typeface="Arial" panose="020B0604020202020204" pitchFamily="34" charset="0"/>
                <a:ea typeface="Calibri" panose="020F0502020204030204" pitchFamily="34" charset="0"/>
                <a:cs typeface="Times New Roman" panose="02020603050405020304" pitchFamily="18" charset="0"/>
              </a:rPr>
              <a:t>en el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los pegamos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37C8A140-D580-8AB6-5F38-3709F38E75B9}"/>
              </a:ext>
            </a:extLst>
          </p:cNvPr>
          <p:cNvPicPr>
            <a:picLocks noChangeAspect="1"/>
          </p:cNvPicPr>
          <p:nvPr/>
        </p:nvPicPr>
        <p:blipFill>
          <a:blip r:embed="rId2"/>
          <a:stretch>
            <a:fillRect/>
          </a:stretch>
        </p:blipFill>
        <p:spPr>
          <a:xfrm>
            <a:off x="233037" y="920827"/>
            <a:ext cx="8182993" cy="1707336"/>
          </a:xfrm>
          <a:prstGeom prst="rect">
            <a:avLst/>
          </a:prstGeom>
        </p:spPr>
      </p:pic>
      <p:sp>
        <p:nvSpPr>
          <p:cNvPr id="6" name="CuadroTexto 5">
            <a:extLst>
              <a:ext uri="{FF2B5EF4-FFF2-40B4-BE49-F238E27FC236}">
                <a16:creationId xmlns:a16="http://schemas.microsoft.com/office/drawing/2014/main" id="{6430E12D-27D7-F34D-99A9-CC97C2328A62}"/>
              </a:ext>
            </a:extLst>
          </p:cNvPr>
          <p:cNvSpPr txBox="1"/>
          <p:nvPr/>
        </p:nvSpPr>
        <p:spPr>
          <a:xfrm>
            <a:off x="233037" y="3093940"/>
            <a:ext cx="11831716"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76</a:t>
            </a:r>
            <a:r>
              <a:rPr lang="es-CO" sz="1800" dirty="0">
                <a:effectLst/>
                <a:latin typeface="Arial" panose="020B0604020202020204" pitchFamily="34" charset="0"/>
                <a:ea typeface="Calibri" panose="020F0502020204030204" pitchFamily="34" charset="0"/>
                <a:cs typeface="Times New Roman" panose="02020603050405020304" pitchFamily="18" charset="0"/>
              </a:rPr>
              <a:t>: en el archivo mensaje-</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whatsapp</a:t>
            </a:r>
            <a:r>
              <a:rPr lang="es-CO" sz="1800" dirty="0">
                <a:effectLst/>
                <a:latin typeface="Arial" panose="020B0604020202020204" pitchFamily="34" charset="0"/>
                <a:ea typeface="Calibri" panose="020F0502020204030204" pitchFamily="34" charset="0"/>
                <a:cs typeface="Times New Roman" panose="02020603050405020304" pitchFamily="18" charset="0"/>
              </a:rPr>
              <a:t> creamos esta función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sendMessage</a:t>
            </a:r>
            <a:r>
              <a:rPr lang="es-CO" sz="1800" dirty="0">
                <a:effectLst/>
                <a:latin typeface="Arial" panose="020B0604020202020204" pitchFamily="34" charset="0"/>
                <a:ea typeface="Calibri" panose="020F0502020204030204" pitchFamily="34" charset="0"/>
                <a:cs typeface="Times New Roman" panose="02020603050405020304" pitchFamily="18" charset="0"/>
              </a:rPr>
              <a:t>” y le damos dos parámetros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messge</a:t>
            </a:r>
            <a:r>
              <a:rPr lang="es-CO" sz="1800" dirty="0">
                <a:effectLst/>
                <a:latin typeface="Arial" panose="020B0604020202020204" pitchFamily="34" charset="0"/>
                <a:ea typeface="Calibri" panose="020F0502020204030204" pitchFamily="34" charset="0"/>
                <a:cs typeface="Times New Roman" panose="02020603050405020304" pitchFamily="18" charset="0"/>
              </a:rPr>
              <a:t>” 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senderID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Texto&#10;&#10;Descripción generada automáticamente">
            <a:extLst>
              <a:ext uri="{FF2B5EF4-FFF2-40B4-BE49-F238E27FC236}">
                <a16:creationId xmlns:a16="http://schemas.microsoft.com/office/drawing/2014/main" id="{5A23CA8B-5A3D-96AF-E463-0323CA20EDDB}"/>
              </a:ext>
            </a:extLst>
          </p:cNvPr>
          <p:cNvPicPr>
            <a:picLocks noChangeAspect="1"/>
          </p:cNvPicPr>
          <p:nvPr/>
        </p:nvPicPr>
        <p:blipFill>
          <a:blip r:embed="rId3"/>
          <a:stretch>
            <a:fillRect/>
          </a:stretch>
        </p:blipFill>
        <p:spPr>
          <a:xfrm>
            <a:off x="233036" y="4035223"/>
            <a:ext cx="9600521" cy="2330065"/>
          </a:xfrm>
          <a:prstGeom prst="rect">
            <a:avLst/>
          </a:prstGeom>
        </p:spPr>
      </p:pic>
    </p:spTree>
    <p:extLst>
      <p:ext uri="{BB962C8B-B14F-4D97-AF65-F5344CB8AC3E}">
        <p14:creationId xmlns:p14="http://schemas.microsoft.com/office/powerpoint/2010/main" val="3099153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1ADCDB-22D2-8C22-C85D-0AE248022CE8}"/>
              </a:ext>
            </a:extLst>
          </p:cNvPr>
          <p:cNvSpPr txBox="1"/>
          <p:nvPr/>
        </p:nvSpPr>
        <p:spPr>
          <a:xfrm>
            <a:off x="108751" y="462470"/>
            <a:ext cx="10935070" cy="1200329"/>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77</a:t>
            </a:r>
            <a:r>
              <a:rPr lang="es-CO" sz="1800" kern="0" dirty="0">
                <a:effectLst/>
                <a:latin typeface="Arial" panose="020B0604020202020204" pitchFamily="34" charset="0"/>
                <a:ea typeface="Calibri" panose="020F0502020204030204" pitchFamily="34" charset="0"/>
              </a:rPr>
              <a:t>: llama al método </a:t>
            </a:r>
            <a:r>
              <a:rPr lang="es-CO" sz="1800" kern="0" dirty="0" err="1">
                <a:effectLst/>
                <a:latin typeface="Arial" panose="020B0604020202020204" pitchFamily="34" charset="0"/>
                <a:ea typeface="Calibri" panose="020F0502020204030204" pitchFamily="34" charset="0"/>
              </a:rPr>
              <a:t>create</a:t>
            </a:r>
            <a:r>
              <a:rPr lang="es-CO" sz="1800" kern="0" dirty="0">
                <a:effectLst/>
                <a:latin typeface="Arial" panose="020B0604020202020204" pitchFamily="34" charset="0"/>
                <a:ea typeface="Calibri" panose="020F0502020204030204" pitchFamily="34" charset="0"/>
              </a:rPr>
              <a:t> del cliente </a:t>
            </a:r>
            <a:r>
              <a:rPr lang="es-CO" sz="1800" kern="0" dirty="0" err="1">
                <a:effectLst/>
                <a:latin typeface="Arial" panose="020B0604020202020204" pitchFamily="34" charset="0"/>
                <a:ea typeface="Calibri" panose="020F0502020204030204" pitchFamily="34" charset="0"/>
              </a:rPr>
              <a:t>Twilio</a:t>
            </a:r>
            <a:r>
              <a:rPr lang="es-CO" sz="1800" kern="0" dirty="0">
                <a:effectLst/>
                <a:latin typeface="Arial" panose="020B0604020202020204" pitchFamily="34" charset="0"/>
                <a:ea typeface="Calibri" panose="020F0502020204030204" pitchFamily="34" charset="0"/>
              </a:rPr>
              <a:t> para crear un mensaje (línea15), </a:t>
            </a:r>
            <a:r>
              <a:rPr lang="es-CO" sz="1800" kern="0" dirty="0" err="1">
                <a:effectLst/>
                <a:latin typeface="Arial" panose="020B0604020202020204" pitchFamily="34" charset="0"/>
                <a:ea typeface="Calibri" panose="020F0502020204030204" pitchFamily="34" charset="0"/>
              </a:rPr>
              <a:t>senderID</a:t>
            </a:r>
            <a:r>
              <a:rPr lang="es-CO" sz="1800" kern="0" dirty="0">
                <a:effectLst/>
                <a:latin typeface="Arial" panose="020B0604020202020204" pitchFamily="34" charset="0"/>
                <a:ea typeface="Calibri" panose="020F0502020204030204" pitchFamily="34" charset="0"/>
              </a:rPr>
              <a:t> es la variable que contiene el número de teléfono del destinatario. El contenido del mensaje de WhatsApp, El número de teléfono de WhatsApp desde el cual se enviará el mensaje. En este caso, se utiliza un número de teléfono de </a:t>
            </a:r>
            <a:r>
              <a:rPr lang="es-CO" sz="1800" kern="0" dirty="0" err="1">
                <a:effectLst/>
                <a:latin typeface="Arial" panose="020B0604020202020204" pitchFamily="34" charset="0"/>
                <a:ea typeface="Calibri" panose="020F0502020204030204" pitchFamily="34" charset="0"/>
              </a:rPr>
              <a:t>Twilio</a:t>
            </a:r>
            <a:endParaRPr lang="es-CO" dirty="0"/>
          </a:p>
        </p:txBody>
      </p:sp>
      <p:pic>
        <p:nvPicPr>
          <p:cNvPr id="4" name="Imagen 3" descr="Texto&#10;&#10;Descripción generada automáticamente">
            <a:extLst>
              <a:ext uri="{FF2B5EF4-FFF2-40B4-BE49-F238E27FC236}">
                <a16:creationId xmlns:a16="http://schemas.microsoft.com/office/drawing/2014/main" id="{924D8C6C-5AFF-3363-AE84-5B9F6579A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1" y="2026546"/>
            <a:ext cx="11685330" cy="3282301"/>
          </a:xfrm>
          <a:prstGeom prst="rect">
            <a:avLst/>
          </a:prstGeom>
        </p:spPr>
      </p:pic>
    </p:spTree>
    <p:extLst>
      <p:ext uri="{BB962C8B-B14F-4D97-AF65-F5344CB8AC3E}">
        <p14:creationId xmlns:p14="http://schemas.microsoft.com/office/powerpoint/2010/main" val="1444092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E2AC31-EF5F-695A-0F65-CFC7E3F0ADDE}"/>
              </a:ext>
            </a:extLst>
          </p:cNvPr>
          <p:cNvSpPr txBox="1"/>
          <p:nvPr/>
        </p:nvSpPr>
        <p:spPr>
          <a:xfrm>
            <a:off x="170895" y="181545"/>
            <a:ext cx="6094520"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78:</a:t>
            </a:r>
            <a:r>
              <a:rPr lang="es-CO" sz="1800" dirty="0">
                <a:effectLst/>
                <a:latin typeface="Arial" panose="020B0604020202020204" pitchFamily="34" charset="0"/>
                <a:ea typeface="Calibri" panose="020F0502020204030204" pitchFamily="34" charset="0"/>
                <a:cs typeface="Times New Roman" panose="02020603050405020304" pitchFamily="18" charset="0"/>
              </a:rPr>
              <a:t>exportamos el modulo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sendMessage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Texto&#10;&#10;Descripción generada automáticamente">
            <a:extLst>
              <a:ext uri="{FF2B5EF4-FFF2-40B4-BE49-F238E27FC236}">
                <a16:creationId xmlns:a16="http://schemas.microsoft.com/office/drawing/2014/main" id="{3D65CA63-6A5E-BE59-F3B4-FE7C3BC1A0BE}"/>
              </a:ext>
            </a:extLst>
          </p:cNvPr>
          <p:cNvPicPr>
            <a:picLocks noChangeAspect="1"/>
          </p:cNvPicPr>
          <p:nvPr/>
        </p:nvPicPr>
        <p:blipFill>
          <a:blip r:embed="rId2"/>
          <a:stretch>
            <a:fillRect/>
          </a:stretch>
        </p:blipFill>
        <p:spPr>
          <a:xfrm>
            <a:off x="311181" y="803752"/>
            <a:ext cx="4499328" cy="1859549"/>
          </a:xfrm>
          <a:prstGeom prst="rect">
            <a:avLst/>
          </a:prstGeom>
        </p:spPr>
      </p:pic>
      <p:sp>
        <p:nvSpPr>
          <p:cNvPr id="6" name="CuadroTexto 5">
            <a:extLst>
              <a:ext uri="{FF2B5EF4-FFF2-40B4-BE49-F238E27FC236}">
                <a16:creationId xmlns:a16="http://schemas.microsoft.com/office/drawing/2014/main" id="{ED4AF1BC-8B01-1A54-EE64-00B171CD7956}"/>
              </a:ext>
            </a:extLst>
          </p:cNvPr>
          <p:cNvSpPr txBox="1"/>
          <p:nvPr/>
        </p:nvSpPr>
        <p:spPr>
          <a:xfrm>
            <a:off x="196340" y="3228217"/>
            <a:ext cx="11735248" cy="670120"/>
          </a:xfrm>
          <a:prstGeom prst="rect">
            <a:avLst/>
          </a:prstGeom>
          <a:noFill/>
        </p:spPr>
        <p:txBody>
          <a:bodyPr wrap="square">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79:  </a:t>
            </a:r>
            <a:r>
              <a:rPr lang="es-CO" sz="1800" dirty="0">
                <a:effectLst/>
                <a:latin typeface="Arial" panose="020B0604020202020204" pitchFamily="34" charset="0"/>
                <a:ea typeface="Calibri" panose="020F0502020204030204" pitchFamily="34" charset="0"/>
                <a:cs typeface="Times New Roman" panose="02020603050405020304" pitchFamily="18" charset="0"/>
              </a:rPr>
              <a:t>en el index.js hacemos referencia a la función exportada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sendMessage</a:t>
            </a:r>
            <a:r>
              <a:rPr lang="es-CO" sz="1800" dirty="0">
                <a:effectLst/>
                <a:latin typeface="Arial" panose="020B0604020202020204" pitchFamily="34" charset="0"/>
                <a:ea typeface="Calibri" panose="020F0502020204030204" pitchFamily="34" charset="0"/>
                <a:cs typeface="Times New Roman" panose="02020603050405020304" pitchFamily="18" charset="0"/>
              </a:rPr>
              <a:t> y se le asigna  a la constante “WA”</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Logotipo&#10;&#10;Descripción generada automáticamente">
            <a:extLst>
              <a:ext uri="{FF2B5EF4-FFF2-40B4-BE49-F238E27FC236}">
                <a16:creationId xmlns:a16="http://schemas.microsoft.com/office/drawing/2014/main" id="{CEC41424-38E6-2AFA-A6A7-EAC0AB5EE5E8}"/>
              </a:ext>
            </a:extLst>
          </p:cNvPr>
          <p:cNvPicPr>
            <a:picLocks noChangeAspect="1"/>
          </p:cNvPicPr>
          <p:nvPr/>
        </p:nvPicPr>
        <p:blipFill>
          <a:blip r:embed="rId3"/>
          <a:stretch>
            <a:fillRect/>
          </a:stretch>
        </p:blipFill>
        <p:spPr>
          <a:xfrm>
            <a:off x="170895" y="4463253"/>
            <a:ext cx="11736936" cy="1458153"/>
          </a:xfrm>
          <a:prstGeom prst="rect">
            <a:avLst/>
          </a:prstGeom>
        </p:spPr>
      </p:pic>
    </p:spTree>
    <p:extLst>
      <p:ext uri="{BB962C8B-B14F-4D97-AF65-F5344CB8AC3E}">
        <p14:creationId xmlns:p14="http://schemas.microsoft.com/office/powerpoint/2010/main" val="432862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1E1C75-AD26-35B6-10B5-0F90773146AA}"/>
              </a:ext>
            </a:extLst>
          </p:cNvPr>
          <p:cNvSpPr txBox="1"/>
          <p:nvPr/>
        </p:nvSpPr>
        <p:spPr>
          <a:xfrm>
            <a:off x="233038" y="207516"/>
            <a:ext cx="10730883"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80: </a:t>
            </a:r>
            <a:r>
              <a:rPr lang="es-CO" sz="1800" dirty="0">
                <a:effectLst/>
                <a:latin typeface="Arial" panose="020B0604020202020204" pitchFamily="34" charset="0"/>
                <a:ea typeface="Calibri" panose="020F0502020204030204" pitchFamily="34" charset="0"/>
                <a:cs typeface="Times New Roman" panose="02020603050405020304" pitchFamily="18" charset="0"/>
              </a:rPr>
              <a:t>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sendMessage</a:t>
            </a:r>
            <a:r>
              <a:rPr lang="es-CO" sz="1800" dirty="0">
                <a:effectLst/>
                <a:latin typeface="Arial" panose="020B0604020202020204" pitchFamily="34" charset="0"/>
                <a:ea typeface="Calibri" panose="020F0502020204030204" pitchFamily="34" charset="0"/>
                <a:cs typeface="Times New Roman" panose="02020603050405020304" pitchFamily="18" charset="0"/>
              </a:rPr>
              <a:t> exportada desde el módulo mensaje-</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whatsapp</a:t>
            </a:r>
            <a:r>
              <a:rPr lang="es-CO" sz="1800" dirty="0">
                <a:effectLst/>
                <a:latin typeface="Arial" panose="020B0604020202020204" pitchFamily="34" charset="0"/>
                <a:ea typeface="Calibri" panose="020F0502020204030204" pitchFamily="34" charset="0"/>
                <a:cs typeface="Times New Roman" panose="02020603050405020304" pitchFamily="18" charset="0"/>
              </a:rPr>
              <a:t>. La función toma dos argumentos: el contenido del mensaje y el número de teléfono de WhatsApp del destinatario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10;&#10;Descripción generada automáticamente">
            <a:extLst>
              <a:ext uri="{FF2B5EF4-FFF2-40B4-BE49-F238E27FC236}">
                <a16:creationId xmlns:a16="http://schemas.microsoft.com/office/drawing/2014/main" id="{7FB5CC8F-DCAD-F7A4-A3F0-5CB355905520}"/>
              </a:ext>
            </a:extLst>
          </p:cNvPr>
          <p:cNvPicPr>
            <a:picLocks noChangeAspect="1"/>
          </p:cNvPicPr>
          <p:nvPr/>
        </p:nvPicPr>
        <p:blipFill>
          <a:blip r:embed="rId2"/>
          <a:stretch>
            <a:fillRect/>
          </a:stretch>
        </p:blipFill>
        <p:spPr>
          <a:xfrm>
            <a:off x="404691" y="1308648"/>
            <a:ext cx="9742485" cy="1228007"/>
          </a:xfrm>
          <a:prstGeom prst="rect">
            <a:avLst/>
          </a:prstGeom>
        </p:spPr>
      </p:pic>
      <p:sp>
        <p:nvSpPr>
          <p:cNvPr id="6" name="CuadroTexto 5">
            <a:extLst>
              <a:ext uri="{FF2B5EF4-FFF2-40B4-BE49-F238E27FC236}">
                <a16:creationId xmlns:a16="http://schemas.microsoft.com/office/drawing/2014/main" id="{08A9BAEB-2289-A490-BDD6-5A32AB1B77DC}"/>
              </a:ext>
            </a:extLst>
          </p:cNvPr>
          <p:cNvSpPr txBox="1"/>
          <p:nvPr/>
        </p:nvSpPr>
        <p:spPr>
          <a:xfrm>
            <a:off x="233038" y="3134409"/>
            <a:ext cx="11707428"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81:</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consola  instalamos el paquete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y activamos nuevamente 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src</a:t>
            </a:r>
            <a:r>
              <a:rPr lang="es-CO" sz="1800" dirty="0">
                <a:effectLst/>
                <a:latin typeface="Arial" panose="020B0604020202020204" pitchFamily="34" charset="0"/>
                <a:ea typeface="Calibri" panose="020F0502020204030204" pitchFamily="34" charset="0"/>
                <a:cs typeface="Times New Roman" panose="02020603050405020304" pitchFamily="18" charset="0"/>
              </a:rPr>
              <a:t>/index.js”)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ECEAE070-8CD5-F492-C0B7-351A383E69A8}"/>
              </a:ext>
            </a:extLst>
          </p:cNvPr>
          <p:cNvPicPr>
            <a:picLocks noChangeAspect="1"/>
          </p:cNvPicPr>
          <p:nvPr/>
        </p:nvPicPr>
        <p:blipFill>
          <a:blip r:embed="rId3"/>
          <a:stretch>
            <a:fillRect/>
          </a:stretch>
        </p:blipFill>
        <p:spPr>
          <a:xfrm>
            <a:off x="677245" y="4579115"/>
            <a:ext cx="9982661" cy="970237"/>
          </a:xfrm>
          <a:prstGeom prst="rect">
            <a:avLst/>
          </a:prstGeom>
        </p:spPr>
      </p:pic>
    </p:spTree>
    <p:extLst>
      <p:ext uri="{BB962C8B-B14F-4D97-AF65-F5344CB8AC3E}">
        <p14:creationId xmlns:p14="http://schemas.microsoft.com/office/powerpoint/2010/main" val="240003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6ABE15E-30A8-B0ED-3A2E-08AFA66345EF}"/>
              </a:ext>
            </a:extLst>
          </p:cNvPr>
          <p:cNvSpPr txBox="1"/>
          <p:nvPr/>
        </p:nvSpPr>
        <p:spPr>
          <a:xfrm>
            <a:off x="1028655" y="181747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3" name="CuadroTexto 2">
            <a:extLst>
              <a:ext uri="{FF2B5EF4-FFF2-40B4-BE49-F238E27FC236}">
                <a16:creationId xmlns:a16="http://schemas.microsoft.com/office/drawing/2014/main" id="{C5812159-A831-E6C3-4B5C-1E526940735C}"/>
              </a:ext>
            </a:extLst>
          </p:cNvPr>
          <p:cNvSpPr txBox="1"/>
          <p:nvPr/>
        </p:nvSpPr>
        <p:spPr>
          <a:xfrm>
            <a:off x="1028655" y="3579840"/>
            <a:ext cx="4991752" cy="1306704"/>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5: </a:t>
            </a:r>
            <a:r>
              <a:rPr lang="es-CO" sz="1867" dirty="0">
                <a:latin typeface="Arial" panose="020B0604020202020204" pitchFamily="34" charset="0"/>
                <a:ea typeface="Calibri" panose="020F0502020204030204" pitchFamily="34" charset="0"/>
                <a:cs typeface="Times New Roman" panose="02020603050405020304" pitchFamily="18" charset="0"/>
              </a:rPr>
              <a:t>Puedes cambiar la ubicación de la carpeta de instalación o mantener la configuración predeterminada. Haz clic en Next para continuar.</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68475622-1C70-2861-76CB-11AF49445CDC}"/>
              </a:ext>
            </a:extLst>
          </p:cNvPr>
          <p:cNvPicPr>
            <a:picLocks noChangeAspect="1"/>
          </p:cNvPicPr>
          <p:nvPr/>
        </p:nvPicPr>
        <p:blipFill>
          <a:blip r:embed="rId2"/>
          <a:stretch>
            <a:fillRect/>
          </a:stretch>
        </p:blipFill>
        <p:spPr>
          <a:xfrm>
            <a:off x="6513957" y="1630390"/>
            <a:ext cx="5054600" cy="3898900"/>
          </a:xfrm>
          <a:prstGeom prst="rect">
            <a:avLst/>
          </a:prstGeom>
        </p:spPr>
      </p:pic>
      <p:sp>
        <p:nvSpPr>
          <p:cNvPr id="6" name="Rectángulo 5">
            <a:extLst>
              <a:ext uri="{FF2B5EF4-FFF2-40B4-BE49-F238E27FC236}">
                <a16:creationId xmlns:a16="http://schemas.microsoft.com/office/drawing/2014/main" id="{88D0DB38-D108-0E3D-A4BE-6CE5E049E333}"/>
              </a:ext>
            </a:extLst>
          </p:cNvPr>
          <p:cNvSpPr/>
          <p:nvPr/>
        </p:nvSpPr>
        <p:spPr>
          <a:xfrm>
            <a:off x="1172388" y="3278160"/>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2537918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EEA50EE-6DE6-258D-C70F-33DD2F1BD521}"/>
              </a:ext>
            </a:extLst>
          </p:cNvPr>
          <p:cNvSpPr txBox="1"/>
          <p:nvPr/>
        </p:nvSpPr>
        <p:spPr>
          <a:xfrm>
            <a:off x="188651" y="486125"/>
            <a:ext cx="9585664" cy="373757"/>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82:  </a:t>
            </a:r>
            <a:r>
              <a:rPr lang="es-CO" sz="1800" dirty="0">
                <a:effectLst/>
                <a:latin typeface="Arial" panose="020B0604020202020204" pitchFamily="34" charset="0"/>
                <a:ea typeface="Calibri" panose="020F0502020204030204" pitchFamily="34" charset="0"/>
                <a:cs typeface="Times New Roman" panose="02020603050405020304" pitchFamily="18" charset="0"/>
              </a:rPr>
              <a:t>en la consola escribimos nuevamente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src</a:t>
            </a:r>
            <a:r>
              <a:rPr lang="es-CO" sz="1800" dirty="0">
                <a:effectLst/>
                <a:latin typeface="Arial" panose="020B0604020202020204" pitchFamily="34" charset="0"/>
                <a:ea typeface="Calibri" panose="020F0502020204030204" pitchFamily="34" charset="0"/>
                <a:cs typeface="Times New Roman" panose="02020603050405020304" pitchFamily="18" charset="0"/>
              </a:rPr>
              <a:t>/index.js”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2E4A6D2D-DFDE-26EF-F9B4-0C091AF9C3BA}"/>
              </a:ext>
            </a:extLst>
          </p:cNvPr>
          <p:cNvPicPr>
            <a:picLocks noChangeAspect="1"/>
          </p:cNvPicPr>
          <p:nvPr/>
        </p:nvPicPr>
        <p:blipFill>
          <a:blip r:embed="rId2"/>
          <a:stretch>
            <a:fillRect/>
          </a:stretch>
        </p:blipFill>
        <p:spPr>
          <a:xfrm>
            <a:off x="361903" y="1228031"/>
            <a:ext cx="7104217" cy="701429"/>
          </a:xfrm>
          <a:prstGeom prst="rect">
            <a:avLst/>
          </a:prstGeom>
        </p:spPr>
      </p:pic>
      <p:sp>
        <p:nvSpPr>
          <p:cNvPr id="6" name="CuadroTexto 5">
            <a:extLst>
              <a:ext uri="{FF2B5EF4-FFF2-40B4-BE49-F238E27FC236}">
                <a16:creationId xmlns:a16="http://schemas.microsoft.com/office/drawing/2014/main" id="{6B3B03F4-EC71-9BC0-4C76-0BF6A00C4F7D}"/>
              </a:ext>
            </a:extLst>
          </p:cNvPr>
          <p:cNvSpPr txBox="1"/>
          <p:nvPr/>
        </p:nvSpPr>
        <p:spPr>
          <a:xfrm>
            <a:off x="472735" y="4258421"/>
            <a:ext cx="6094520" cy="670120"/>
          </a:xfrm>
          <a:prstGeom prst="rect">
            <a:avLst/>
          </a:prstGeom>
          <a:noFill/>
        </p:spPr>
        <p:txBody>
          <a:bodyPr wrap="square">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83</a:t>
            </a:r>
            <a:r>
              <a:rPr lang="es-CO" sz="1800" dirty="0">
                <a:effectLst/>
                <a:latin typeface="Arial" panose="020B0604020202020204" pitchFamily="34" charset="0"/>
                <a:ea typeface="Calibri" panose="020F0502020204030204" pitchFamily="34" charset="0"/>
                <a:cs typeface="Times New Roman" panose="02020603050405020304" pitchFamily="18" charset="0"/>
              </a:rPr>
              <a:t>: nos vamos al chat de WhatsApp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twilio</a:t>
            </a:r>
            <a:r>
              <a:rPr lang="es-CO" sz="1800" dirty="0">
                <a:effectLst/>
                <a:latin typeface="Arial" panose="020B0604020202020204" pitchFamily="34" charset="0"/>
                <a:ea typeface="Calibri" panose="020F0502020204030204" pitchFamily="34" charset="0"/>
                <a:cs typeface="Times New Roman" panose="02020603050405020304" pitchFamily="18" charset="0"/>
              </a:rPr>
              <a:t> y escribimos hola y nos debe responder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6678F73A-4759-854C-EF4C-159681741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499" y="2539655"/>
            <a:ext cx="4969257" cy="3975181"/>
          </a:xfrm>
          <a:prstGeom prst="rect">
            <a:avLst/>
          </a:prstGeom>
        </p:spPr>
      </p:pic>
    </p:spTree>
    <p:extLst>
      <p:ext uri="{BB962C8B-B14F-4D97-AF65-F5344CB8AC3E}">
        <p14:creationId xmlns:p14="http://schemas.microsoft.com/office/powerpoint/2010/main" val="284633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AD454F1-FB15-7B9D-9485-ABBBC515F6E8}"/>
              </a:ext>
            </a:extLst>
          </p:cNvPr>
          <p:cNvSpPr txBox="1"/>
          <p:nvPr/>
        </p:nvSpPr>
        <p:spPr>
          <a:xfrm>
            <a:off x="1706732" y="1803037"/>
            <a:ext cx="9274946" cy="369332"/>
          </a:xfrm>
          <a:prstGeom prst="rect">
            <a:avLst/>
          </a:prstGeom>
          <a:noFill/>
        </p:spPr>
        <p:txBody>
          <a:bodyPr wrap="square">
            <a:spAutoFit/>
          </a:bodyPr>
          <a:lstStyle/>
          <a:p>
            <a:r>
              <a:rPr lang="es-CO" sz="1800" b="1" kern="0" dirty="0">
                <a:effectLst/>
                <a:latin typeface="Arial" panose="020B0604020202020204" pitchFamily="34" charset="0"/>
                <a:ea typeface="Calibri" panose="020F0502020204030204" pitchFamily="34" charset="0"/>
              </a:rPr>
              <a:t>Paso 84: </a:t>
            </a:r>
            <a:r>
              <a:rPr lang="es-CO" sz="1800" kern="0" dirty="0">
                <a:effectLst/>
                <a:latin typeface="Arial" panose="020B0604020202020204" pitchFamily="34" charset="0"/>
                <a:ea typeface="Calibri" panose="020F0502020204030204" pitchFamily="34" charset="0"/>
              </a:rPr>
              <a:t>ahora en la consola nos debe aparecer el numero y el </a:t>
            </a:r>
            <a:r>
              <a:rPr lang="es-CO" sz="1800" kern="0" dirty="0" err="1">
                <a:effectLst/>
                <a:latin typeface="Arial" panose="020B0604020202020204" pitchFamily="34" charset="0"/>
                <a:ea typeface="Calibri" panose="020F0502020204030204" pitchFamily="34" charset="0"/>
              </a:rPr>
              <a:t>body</a:t>
            </a:r>
            <a:r>
              <a:rPr lang="es-CO" sz="1800" kern="0" dirty="0">
                <a:effectLst/>
                <a:latin typeface="Arial" panose="020B0604020202020204" pitchFamily="34" charset="0"/>
                <a:ea typeface="Calibri" panose="020F0502020204030204" pitchFamily="34" charset="0"/>
              </a:rPr>
              <a:t> del mensaje</a:t>
            </a:r>
            <a:endParaRPr lang="es-CO" dirty="0"/>
          </a:p>
        </p:txBody>
      </p:sp>
      <p:pic>
        <p:nvPicPr>
          <p:cNvPr id="4" name="Imagen 3" descr="Texto&#10;&#10;Descripción generada automáticamente">
            <a:extLst>
              <a:ext uri="{FF2B5EF4-FFF2-40B4-BE49-F238E27FC236}">
                <a16:creationId xmlns:a16="http://schemas.microsoft.com/office/drawing/2014/main" id="{58FBBC59-5409-0C6A-31F8-EECE06B77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66" y="2843105"/>
            <a:ext cx="10351478" cy="1604608"/>
          </a:xfrm>
          <a:prstGeom prst="rect">
            <a:avLst/>
          </a:prstGeom>
        </p:spPr>
      </p:pic>
    </p:spTree>
    <p:extLst>
      <p:ext uri="{BB962C8B-B14F-4D97-AF65-F5344CB8AC3E}">
        <p14:creationId xmlns:p14="http://schemas.microsoft.com/office/powerpoint/2010/main" val="2908167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507F9-412D-C0E6-F2B5-030719A38699}"/>
              </a:ext>
            </a:extLst>
          </p:cNvPr>
          <p:cNvSpPr>
            <a:spLocks noGrp="1"/>
          </p:cNvSpPr>
          <p:nvPr>
            <p:ph type="title"/>
          </p:nvPr>
        </p:nvSpPr>
        <p:spPr>
          <a:xfrm>
            <a:off x="737532" y="113455"/>
            <a:ext cx="10515600" cy="1325563"/>
          </a:xfrm>
        </p:spPr>
        <p:txBody>
          <a:bodyPr>
            <a:normAutofit/>
          </a:bodyPr>
          <a:lstStyle/>
          <a:p>
            <a:r>
              <a:rPr lang="es-ES" sz="8000" dirty="0">
                <a:solidFill>
                  <a:schemeClr val="bg1"/>
                </a:solidFill>
              </a:rPr>
              <a:t>Referencias</a:t>
            </a:r>
            <a:endParaRPr lang="es-CO" sz="8000" dirty="0">
              <a:solidFill>
                <a:schemeClr val="bg1"/>
              </a:solidFill>
            </a:endParaRPr>
          </a:p>
        </p:txBody>
      </p:sp>
      <p:sp>
        <p:nvSpPr>
          <p:cNvPr id="3" name="CuadroTexto 2">
            <a:extLst>
              <a:ext uri="{FF2B5EF4-FFF2-40B4-BE49-F238E27FC236}">
                <a16:creationId xmlns:a16="http://schemas.microsoft.com/office/drawing/2014/main" id="{B17B18E6-ACF7-B1AA-D2A8-59DD1362E34A}"/>
              </a:ext>
            </a:extLst>
          </p:cNvPr>
          <p:cNvSpPr txBox="1"/>
          <p:nvPr/>
        </p:nvSpPr>
        <p:spPr>
          <a:xfrm>
            <a:off x="1075908" y="1762570"/>
            <a:ext cx="7176132" cy="369332"/>
          </a:xfrm>
          <a:prstGeom prst="rect">
            <a:avLst/>
          </a:prstGeom>
          <a:noFill/>
        </p:spPr>
        <p:txBody>
          <a:bodyPr wrap="none" rtlCol="0">
            <a:spAutoFit/>
          </a:bodyPr>
          <a:lstStyle/>
          <a:p>
            <a:r>
              <a:rPr lang="es-CO"/>
              <a:t>https://www.youtube.com/watch?v=K4lfY7qIP4Y&amp;ab_channel=RajKapadia</a:t>
            </a:r>
            <a:endParaRPr lang="es-CO" dirty="0"/>
          </a:p>
        </p:txBody>
      </p:sp>
    </p:spTree>
    <p:extLst>
      <p:ext uri="{BB962C8B-B14F-4D97-AF65-F5344CB8AC3E}">
        <p14:creationId xmlns:p14="http://schemas.microsoft.com/office/powerpoint/2010/main" val="2081364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DBEBE65-68F7-5BFF-D1DF-D079B7BFC86B}"/>
              </a:ext>
            </a:extLst>
          </p:cNvPr>
          <p:cNvSpPr txBox="1"/>
          <p:nvPr/>
        </p:nvSpPr>
        <p:spPr>
          <a:xfrm>
            <a:off x="6430459" y="764408"/>
            <a:ext cx="4129968" cy="124123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37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Equipo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37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CDMC</a:t>
            </a:r>
          </a:p>
        </p:txBody>
      </p:sp>
      <p:graphicFrame>
        <p:nvGraphicFramePr>
          <p:cNvPr id="6" name="Tabla 6">
            <a:extLst>
              <a:ext uri="{FF2B5EF4-FFF2-40B4-BE49-F238E27FC236}">
                <a16:creationId xmlns:a16="http://schemas.microsoft.com/office/drawing/2014/main" id="{4879C772-945A-BF1F-A3DF-C3670D9137E1}"/>
              </a:ext>
            </a:extLst>
          </p:cNvPr>
          <p:cNvGraphicFramePr>
            <a:graphicFrameLocks noGrp="1"/>
          </p:cNvGraphicFramePr>
          <p:nvPr/>
        </p:nvGraphicFramePr>
        <p:xfrm>
          <a:off x="2256638" y="1286196"/>
          <a:ext cx="6845248" cy="3840480"/>
        </p:xfrm>
        <a:graphic>
          <a:graphicData uri="http://schemas.openxmlformats.org/drawingml/2006/table">
            <a:tbl>
              <a:tblPr firstRow="1" bandRow="1">
                <a:tableStyleId>{93296810-A885-4BE3-A3E7-6D5BEEA58F35}</a:tableStyleId>
              </a:tblPr>
              <a:tblGrid>
                <a:gridCol w="3422624">
                  <a:extLst>
                    <a:ext uri="{9D8B030D-6E8A-4147-A177-3AD203B41FA5}">
                      <a16:colId xmlns:a16="http://schemas.microsoft.com/office/drawing/2014/main" val="3169399186"/>
                    </a:ext>
                  </a:extLst>
                </a:gridCol>
                <a:gridCol w="3422624">
                  <a:extLst>
                    <a:ext uri="{9D8B030D-6E8A-4147-A177-3AD203B41FA5}">
                      <a16:colId xmlns:a16="http://schemas.microsoft.com/office/drawing/2014/main" val="662284982"/>
                    </a:ext>
                  </a:extLst>
                </a:gridCol>
              </a:tblGrid>
              <a:tr h="311525">
                <a:tc>
                  <a:txBody>
                    <a:bodyPr/>
                    <a:lstStyle/>
                    <a:p>
                      <a:pPr algn="ctr"/>
                      <a:r>
                        <a:rPr lang="es-CO" sz="1800" b="0" dirty="0">
                          <a:solidFill>
                            <a:schemeClr val="bg1">
                              <a:lumMod val="85000"/>
                            </a:schemeClr>
                          </a:solidFill>
                        </a:rPr>
                        <a:t>Equipo</a:t>
                      </a:r>
                    </a:p>
                  </a:txBody>
                  <a:tcPr/>
                </a:tc>
                <a:tc>
                  <a:txBody>
                    <a:bodyPr/>
                    <a:lstStyle/>
                    <a:p>
                      <a:pPr algn="ctr"/>
                      <a:r>
                        <a:rPr lang="es-CO" sz="1800" b="1" dirty="0">
                          <a:solidFill>
                            <a:schemeClr val="tx1">
                              <a:lumMod val="65000"/>
                              <a:lumOff val="35000"/>
                            </a:schemeClr>
                          </a:solidFill>
                        </a:rPr>
                        <a:t>ADSO</a:t>
                      </a:r>
                    </a:p>
                  </a:txBody>
                  <a:tcPr/>
                </a:tc>
                <a:extLst>
                  <a:ext uri="{0D108BD9-81ED-4DB2-BD59-A6C34878D82A}">
                    <a16:rowId xmlns:a16="http://schemas.microsoft.com/office/drawing/2014/main" val="1543277789"/>
                  </a:ext>
                </a:extLst>
              </a:tr>
              <a:tr h="513089">
                <a:tc>
                  <a:txBody>
                    <a:bodyPr/>
                    <a:lstStyle/>
                    <a:p>
                      <a:pPr algn="ctr"/>
                      <a:r>
                        <a:rPr lang="es-ES" dirty="0">
                          <a:solidFill>
                            <a:schemeClr val="tx1">
                              <a:lumMod val="65000"/>
                              <a:lumOff val="35000"/>
                            </a:schemeClr>
                          </a:solidFill>
                        </a:rPr>
                        <a:t>Coordinación</a:t>
                      </a:r>
                      <a:endParaRPr lang="es-CO"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Paula Milena Isaza</a:t>
                      </a:r>
                    </a:p>
                    <a:p>
                      <a:endParaRPr lang="es-CO" dirty="0"/>
                    </a:p>
                  </a:txBody>
                  <a:tcPr/>
                </a:tc>
                <a:extLst>
                  <a:ext uri="{0D108BD9-81ED-4DB2-BD59-A6C34878D82A}">
                    <a16:rowId xmlns:a16="http://schemas.microsoft.com/office/drawing/2014/main" val="2370425252"/>
                  </a:ext>
                </a:extLst>
              </a:tr>
              <a:tr h="732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tx1">
                              <a:lumMod val="65000"/>
                              <a:lumOff val="35000"/>
                            </a:schemeClr>
                          </a:solidFill>
                        </a:rPr>
                        <a:t>Asesores Temáticos</a:t>
                      </a:r>
                    </a:p>
                    <a:p>
                      <a:pPr algn="ctr"/>
                      <a:endParaRPr lang="es-CO"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Luis Alfonso Becerra Rentería</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Gloria Jaramillo</a:t>
                      </a:r>
                    </a:p>
                    <a:p>
                      <a:endParaRPr lang="es-CO" dirty="0"/>
                    </a:p>
                  </a:txBody>
                  <a:tcPr/>
                </a:tc>
                <a:extLst>
                  <a:ext uri="{0D108BD9-81ED-4DB2-BD59-A6C34878D82A}">
                    <a16:rowId xmlns:a16="http://schemas.microsoft.com/office/drawing/2014/main" val="1706558631"/>
                  </a:ext>
                </a:extLst>
              </a:tr>
              <a:tr h="5130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tx1">
                              <a:lumMod val="65000"/>
                              <a:lumOff val="35000"/>
                            </a:schemeClr>
                          </a:solidFill>
                        </a:rPr>
                        <a:t>Scrum Master</a:t>
                      </a:r>
                    </a:p>
                    <a:p>
                      <a:pPr algn="ctr"/>
                      <a:endParaRPr lang="es-CO"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Luis Alfonso Becerra Rentería</a:t>
                      </a:r>
                    </a:p>
                    <a:p>
                      <a:endParaRPr lang="es-CO" dirty="0"/>
                    </a:p>
                  </a:txBody>
                  <a:tcPr/>
                </a:tc>
                <a:extLst>
                  <a:ext uri="{0D108BD9-81ED-4DB2-BD59-A6C34878D82A}">
                    <a16:rowId xmlns:a16="http://schemas.microsoft.com/office/drawing/2014/main" val="2588307225"/>
                  </a:ext>
                </a:extLst>
              </a:tr>
              <a:tr h="513089">
                <a:tc>
                  <a:txBody>
                    <a:bodyPr/>
                    <a:lstStyle/>
                    <a:p>
                      <a:pPr algn="ctr"/>
                      <a:r>
                        <a:rPr lang="es-CO" sz="1800" dirty="0">
                          <a:solidFill>
                            <a:schemeClr val="tx1">
                              <a:lumMod val="65000"/>
                              <a:lumOff val="35000"/>
                            </a:schemeClr>
                          </a:solidFill>
                        </a:rPr>
                        <a:t>Desarrollador</a:t>
                      </a:r>
                      <a:endParaRPr lang="es-CO"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Andrés Felipe Godoy </a:t>
                      </a:r>
                    </a:p>
                    <a:p>
                      <a:endParaRPr lang="es-CO" dirty="0"/>
                    </a:p>
                  </a:txBody>
                  <a:tcPr/>
                </a:tc>
                <a:extLst>
                  <a:ext uri="{0D108BD9-81ED-4DB2-BD59-A6C34878D82A}">
                    <a16:rowId xmlns:a16="http://schemas.microsoft.com/office/drawing/2014/main" val="1764149336"/>
                  </a:ext>
                </a:extLst>
              </a:tr>
              <a:tr h="297266">
                <a:tc>
                  <a:txBody>
                    <a:bodyPr/>
                    <a:lstStyle/>
                    <a:p>
                      <a:pPr algn="ctr"/>
                      <a:r>
                        <a:rPr lang="es-ES" dirty="0">
                          <a:solidFill>
                            <a:schemeClr val="tx1">
                              <a:lumMod val="65000"/>
                              <a:lumOff val="35000"/>
                            </a:schemeClr>
                          </a:solidFill>
                        </a:rPr>
                        <a:t>Revisor</a:t>
                      </a:r>
                      <a:endParaRPr lang="es-CO" dirty="0">
                        <a:solidFill>
                          <a:schemeClr val="tx1">
                            <a:lumMod val="65000"/>
                            <a:lumOff val="35000"/>
                          </a:schemeClr>
                        </a:solidFill>
                      </a:endParaRPr>
                    </a:p>
                  </a:txBody>
                  <a:tcPr/>
                </a:tc>
                <a:tc>
                  <a:txBody>
                    <a:bodyPr/>
                    <a:lstStyle/>
                    <a:p>
                      <a:r>
                        <a:rPr lang="es-ES" b="1" dirty="0">
                          <a:solidFill>
                            <a:schemeClr val="tx1">
                              <a:lumMod val="65000"/>
                              <a:lumOff val="35000"/>
                            </a:schemeClr>
                          </a:solidFill>
                        </a:rPr>
                        <a:t>Santiago flores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dirty="0">
                          <a:solidFill>
                            <a:schemeClr val="tx1">
                              <a:lumMod val="65000"/>
                              <a:lumOff val="35000"/>
                            </a:schemeClr>
                          </a:solidFill>
                        </a:rPr>
                        <a:t>Luis Alfonso Becerra Rentería</a:t>
                      </a:r>
                    </a:p>
                  </a:txBody>
                  <a:tcPr/>
                </a:tc>
                <a:extLst>
                  <a:ext uri="{0D108BD9-81ED-4DB2-BD59-A6C34878D82A}">
                    <a16:rowId xmlns:a16="http://schemas.microsoft.com/office/drawing/2014/main" val="2302588548"/>
                  </a:ext>
                </a:extLst>
              </a:tr>
            </a:tbl>
          </a:graphicData>
        </a:graphic>
      </p:graphicFrame>
      <p:sp>
        <p:nvSpPr>
          <p:cNvPr id="10" name="CuadroTexto 9">
            <a:extLst>
              <a:ext uri="{FF2B5EF4-FFF2-40B4-BE49-F238E27FC236}">
                <a16:creationId xmlns:a16="http://schemas.microsoft.com/office/drawing/2014/main" id="{1985FF3C-4323-C61D-025E-2684B51950A3}"/>
              </a:ext>
            </a:extLst>
          </p:cNvPr>
          <p:cNvSpPr txBox="1"/>
          <p:nvPr/>
        </p:nvSpPr>
        <p:spPr>
          <a:xfrm>
            <a:off x="1359017" y="6023295"/>
            <a:ext cx="8915400" cy="430887"/>
          </a:xfrm>
          <a:prstGeom prst="rect">
            <a:avLst/>
          </a:prstGeom>
          <a:noFill/>
        </p:spPr>
        <p:txBody>
          <a:bodyPr wrap="square">
            <a:spAutoFit/>
          </a:bodyPr>
          <a:lstStyle/>
          <a:p>
            <a:pPr algn="ctr"/>
            <a:r>
              <a:rPr lang="es-ES" sz="1100" dirty="0"/>
              <a:t>Este material puede ser distribuido, copiado y exhibido por terceros si se muestran los créditos.  No se puede obtener ningún beneficio comercial y las obras derivadas tienen que estar bajo los mismos términos de licencia que el trabajo original.</a:t>
            </a:r>
            <a:endParaRPr lang="es-CO" sz="1100" dirty="0"/>
          </a:p>
        </p:txBody>
      </p:sp>
    </p:spTree>
    <p:extLst>
      <p:ext uri="{BB962C8B-B14F-4D97-AF65-F5344CB8AC3E}">
        <p14:creationId xmlns:p14="http://schemas.microsoft.com/office/powerpoint/2010/main" val="388551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B402FFB-B5C8-3B1A-0D55-DB55F2911D83}"/>
              </a:ext>
            </a:extLst>
          </p:cNvPr>
          <p:cNvSpPr txBox="1"/>
          <p:nvPr/>
        </p:nvSpPr>
        <p:spPr>
          <a:xfrm>
            <a:off x="1028655" y="181747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3" name="CuadroTexto 2">
            <a:extLst>
              <a:ext uri="{FF2B5EF4-FFF2-40B4-BE49-F238E27FC236}">
                <a16:creationId xmlns:a16="http://schemas.microsoft.com/office/drawing/2014/main" id="{08B87163-C9D9-CE80-52AE-F973DEDBE933}"/>
              </a:ext>
            </a:extLst>
          </p:cNvPr>
          <p:cNvSpPr txBox="1"/>
          <p:nvPr/>
        </p:nvSpPr>
        <p:spPr>
          <a:xfrm>
            <a:off x="1028655" y="3579840"/>
            <a:ext cx="4991752" cy="1306704"/>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6: </a:t>
            </a:r>
            <a:r>
              <a:rPr lang="es-CO" sz="1867" dirty="0">
                <a:solidFill>
                  <a:srgbClr val="000000"/>
                </a:solidFill>
                <a:latin typeface="Arial" panose="020B0604020202020204" pitchFamily="34" charset="0"/>
                <a:ea typeface="Calibri" panose="020F0502020204030204" pitchFamily="34" charset="0"/>
                <a:cs typeface="Times New Roman" panose="02020603050405020304" pitchFamily="18" charset="0"/>
              </a:rPr>
              <a:t>Elige si deseas cambiar el nombre de la carpeta de accesos directos en el menú Inicio o si no deseas instalar accesos directos en absoluto. Haz clic en Next.</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6547266C-9A1F-89AB-3456-2990D5A22F3B}"/>
              </a:ext>
            </a:extLst>
          </p:cNvPr>
          <p:cNvPicPr>
            <a:picLocks noChangeAspect="1"/>
          </p:cNvPicPr>
          <p:nvPr/>
        </p:nvPicPr>
        <p:blipFill>
          <a:blip r:embed="rId2"/>
          <a:stretch>
            <a:fillRect/>
          </a:stretch>
        </p:blipFill>
        <p:spPr>
          <a:xfrm>
            <a:off x="6380641" y="1649440"/>
            <a:ext cx="4991100" cy="3860800"/>
          </a:xfrm>
          <a:prstGeom prst="rect">
            <a:avLst/>
          </a:prstGeom>
        </p:spPr>
      </p:pic>
      <p:sp>
        <p:nvSpPr>
          <p:cNvPr id="6" name="Rectángulo 5">
            <a:extLst>
              <a:ext uri="{FF2B5EF4-FFF2-40B4-BE49-F238E27FC236}">
                <a16:creationId xmlns:a16="http://schemas.microsoft.com/office/drawing/2014/main" id="{1611907A-23FE-23A5-825E-86E4D0D8A6BE}"/>
              </a:ext>
            </a:extLst>
          </p:cNvPr>
          <p:cNvSpPr/>
          <p:nvPr/>
        </p:nvSpPr>
        <p:spPr>
          <a:xfrm>
            <a:off x="1182116" y="3267736"/>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75867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2B9ACE-97E7-19B7-0699-BB97B1CDF82E}"/>
              </a:ext>
            </a:extLst>
          </p:cNvPr>
          <p:cNvSpPr txBox="1"/>
          <p:nvPr/>
        </p:nvSpPr>
        <p:spPr>
          <a:xfrm>
            <a:off x="1028655" y="1817475"/>
            <a:ext cx="5235207" cy="1569660"/>
          </a:xfrm>
          <a:prstGeom prst="rect">
            <a:avLst/>
          </a:prstGeom>
          <a:noFill/>
        </p:spPr>
        <p:txBody>
          <a:bodyPr wrap="square" rtlCol="0">
            <a:spAutoFit/>
          </a:bodyPr>
          <a:lstStyle/>
          <a:p>
            <a:r>
              <a:rPr lang="es-ES" sz="4800" b="1" dirty="0">
                <a:solidFill>
                  <a:schemeClr val="tx1">
                    <a:lumMod val="75000"/>
                    <a:lumOff val="25000"/>
                  </a:schemeClr>
                </a:solidFill>
              </a:rPr>
              <a:t>Proceso instalación VS Code</a:t>
            </a:r>
          </a:p>
        </p:txBody>
      </p:sp>
      <p:sp>
        <p:nvSpPr>
          <p:cNvPr id="3" name="CuadroTexto 2">
            <a:extLst>
              <a:ext uri="{FF2B5EF4-FFF2-40B4-BE49-F238E27FC236}">
                <a16:creationId xmlns:a16="http://schemas.microsoft.com/office/drawing/2014/main" id="{DCAFEA7C-82C5-B378-AE88-A4215B673050}"/>
              </a:ext>
            </a:extLst>
          </p:cNvPr>
          <p:cNvSpPr txBox="1"/>
          <p:nvPr/>
        </p:nvSpPr>
        <p:spPr>
          <a:xfrm>
            <a:off x="1028655" y="3579840"/>
            <a:ext cx="4991752" cy="1306704"/>
          </a:xfrm>
          <a:prstGeom prst="rect">
            <a:avLst/>
          </a:prstGeom>
          <a:noFill/>
        </p:spPr>
        <p:txBody>
          <a:bodyPr wrap="square" rtlCol="0">
            <a:spAutoFit/>
          </a:bodyPr>
          <a:lstStyle/>
          <a:p>
            <a:pPr algn="just">
              <a:lnSpc>
                <a:spcPct val="107000"/>
              </a:lnSpc>
              <a:spcAft>
                <a:spcPts val="1067"/>
              </a:spcAft>
            </a:pPr>
            <a:r>
              <a:rPr lang="es-CO" sz="1867" b="1" dirty="0">
                <a:latin typeface="Arial" panose="020B0604020202020204" pitchFamily="34" charset="0"/>
                <a:ea typeface="Calibri" panose="020F0502020204030204" pitchFamily="34" charset="0"/>
                <a:cs typeface="Times New Roman" panose="02020603050405020304" pitchFamily="18" charset="0"/>
              </a:rPr>
              <a:t>Paso 7: </a:t>
            </a:r>
            <a:r>
              <a:rPr lang="es-CO" sz="1867" dirty="0">
                <a:solidFill>
                  <a:srgbClr val="000000"/>
                </a:solidFill>
                <a:latin typeface="Arial" panose="020B0604020202020204" pitchFamily="34" charset="0"/>
                <a:ea typeface="Calibri" panose="020F0502020204030204" pitchFamily="34" charset="0"/>
                <a:cs typeface="Times New Roman" panose="02020603050405020304" pitchFamily="18" charset="0"/>
              </a:rPr>
              <a:t>Selecciona las tareas adicionales, por ej. crear un icono en el escritorio o añadir opciones al menú contextual de Windows Explorer. Haz clic en Next.</a:t>
            </a:r>
            <a:endParaRPr lang="es-CO" sz="1867"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4DBFEB1F-58CB-46F3-8B6C-A7DB01396EE6}"/>
              </a:ext>
            </a:extLst>
          </p:cNvPr>
          <p:cNvPicPr>
            <a:picLocks noChangeAspect="1"/>
          </p:cNvPicPr>
          <p:nvPr/>
        </p:nvPicPr>
        <p:blipFill>
          <a:blip r:embed="rId2"/>
          <a:stretch>
            <a:fillRect/>
          </a:stretch>
        </p:blipFill>
        <p:spPr>
          <a:xfrm>
            <a:off x="6380641" y="1643090"/>
            <a:ext cx="5016500" cy="3873500"/>
          </a:xfrm>
          <a:prstGeom prst="rect">
            <a:avLst/>
          </a:prstGeom>
        </p:spPr>
      </p:pic>
      <p:sp>
        <p:nvSpPr>
          <p:cNvPr id="6" name="Rectángulo 5">
            <a:extLst>
              <a:ext uri="{FF2B5EF4-FFF2-40B4-BE49-F238E27FC236}">
                <a16:creationId xmlns:a16="http://schemas.microsoft.com/office/drawing/2014/main" id="{70E59FD7-EED0-2BA3-6149-5B4FA8390836}"/>
              </a:ext>
            </a:extLst>
          </p:cNvPr>
          <p:cNvSpPr/>
          <p:nvPr/>
        </p:nvSpPr>
        <p:spPr>
          <a:xfrm>
            <a:off x="1162660" y="3293296"/>
            <a:ext cx="2028012" cy="14383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p>
        </p:txBody>
      </p:sp>
    </p:spTree>
    <p:extLst>
      <p:ext uri="{BB962C8B-B14F-4D97-AF65-F5344CB8AC3E}">
        <p14:creationId xmlns:p14="http://schemas.microsoft.com/office/powerpoint/2010/main" val="22364806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2213</Words>
  <Application>Microsoft Office PowerPoint</Application>
  <PresentationFormat>Panorámica</PresentationFormat>
  <Paragraphs>136</Paragraphs>
  <Slides>74</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74</vt:i4>
      </vt:variant>
    </vt:vector>
  </HeadingPairs>
  <TitlesOfParts>
    <vt:vector size="81" baseType="lpstr">
      <vt:lpstr>Arial</vt:lpstr>
      <vt:lpstr>Calibir</vt:lpstr>
      <vt:lpstr>Calibri</vt:lpstr>
      <vt:lpstr>Calibri Light</vt:lpstr>
      <vt:lpstr>Work Sans</vt:lpstr>
      <vt:lpstr>Work Sans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godoy</dc:creator>
  <cp:lastModifiedBy>andres godoy</cp:lastModifiedBy>
  <cp:revision>4</cp:revision>
  <dcterms:created xsi:type="dcterms:W3CDTF">2023-09-25T03:14:09Z</dcterms:created>
  <dcterms:modified xsi:type="dcterms:W3CDTF">2023-09-25T04:31:38Z</dcterms:modified>
</cp:coreProperties>
</file>